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329" r:id="rId2"/>
    <p:sldId id="330" r:id="rId3"/>
    <p:sldId id="368" r:id="rId4"/>
    <p:sldId id="374" r:id="rId5"/>
    <p:sldId id="375" r:id="rId6"/>
    <p:sldId id="376" r:id="rId7"/>
    <p:sldId id="377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78" r:id="rId16"/>
    <p:sldId id="386" r:id="rId17"/>
    <p:sldId id="387" r:id="rId18"/>
    <p:sldId id="352" r:id="rId19"/>
    <p:sldId id="388" r:id="rId20"/>
    <p:sldId id="353" r:id="rId21"/>
    <p:sldId id="354" r:id="rId22"/>
    <p:sldId id="355" r:id="rId23"/>
    <p:sldId id="356" r:id="rId24"/>
    <p:sldId id="357" r:id="rId25"/>
    <p:sldId id="358" r:id="rId26"/>
    <p:sldId id="359" r:id="rId27"/>
    <p:sldId id="393" r:id="rId28"/>
    <p:sldId id="394" r:id="rId29"/>
    <p:sldId id="395" r:id="rId30"/>
    <p:sldId id="396" r:id="rId31"/>
    <p:sldId id="397" r:id="rId32"/>
    <p:sldId id="398" r:id="rId33"/>
    <p:sldId id="399" r:id="rId34"/>
    <p:sldId id="400" r:id="rId35"/>
    <p:sldId id="401" r:id="rId36"/>
    <p:sldId id="402" r:id="rId37"/>
    <p:sldId id="334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00" autoAdjust="0"/>
  </p:normalViewPr>
  <p:slideViewPr>
    <p:cSldViewPr>
      <p:cViewPr varScale="1">
        <p:scale>
          <a:sx n="75" d="100"/>
          <a:sy n="75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6AABFE-756D-46C0-B4E0-2EEBB16B1690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24FB78-326C-4C31-90A6-EFD043BCA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04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F6CA39-4C7A-4333-9BB2-2FD449B670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F54F97-464F-4E6A-BB80-E53EBE789D3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C1AFF0-9A2A-4C66-9E13-3410422DBB0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24FB78-326C-4C31-90A6-EFD043BCA7E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93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5D344D-ACDB-4D1C-A187-52BF76796A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64CFDF-D864-48D5-97F9-0AFA9C1C9AD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6D1E28-2409-4894-9F95-E5FDD06236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13BBDC-A28E-4690-ADA5-DD2069338E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400821-CEB1-4981-8E79-004FC8DDA4C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4F5BCC-F421-4256-9E71-C5FD429ECD6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56F360-F93A-4831-8EDD-F5D17929B6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ufic\Downloads\download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87783-F222-4C33-848E-A2DE46B71EB5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A5ADE-24AE-4F3C-8460-37E7BBE76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8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9303E-B1FC-4262-942E-DA515AF4FEAA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38A97-2056-496B-BB55-442AB38AF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9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F5208-ECC2-45BE-8851-FA27D550DC80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BC849-3A75-4BA8-A64E-4B6D808DF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9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ufic\Downloads\download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0EEF-5198-4F68-A54C-0D7A306B82DB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BB636-0C09-469B-B181-A4EE7E711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6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03FC2-B3CE-4999-B22D-C49E811467FF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B70E-E641-41F5-A1BF-B9BF91910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8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54A5D-0F71-4B81-9FAD-29856C890A40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44895-AD98-49C2-AC37-48A6BBA70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7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AA0ED-7090-4AF6-9DBB-A80EA9CC8190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E6A0-3E59-428B-86EB-264F2841D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4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A29EB-767E-492B-B2D5-38F4E603F1BB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0AA24-75BF-4901-A224-98B62CBA4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58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03B6D-E77F-480B-B9FE-4DB5C5FDD905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C7E1-63EA-48FE-BA32-0DC29AAFD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F7D1C-97A2-426F-A723-989041FB298E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1AD9B-9EE3-43CA-A04E-C8EC840A3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5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76B8D-23F6-4652-8A81-186F67BA1109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F9449-BF15-41F9-A685-9E68CDB53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9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62916040-3035-418C-AD02-FDF967D3C5B1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F96ACE7F-1A4D-4840-A09B-4BF86FDAC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905000" y="2209800"/>
            <a:ext cx="6400800" cy="29718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 Basics-part2</a:t>
            </a:r>
            <a:endParaRPr 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438400"/>
            <a:ext cx="7315200" cy="2438400"/>
          </a:xfrm>
        </p:spPr>
        <p:txBody>
          <a:bodyPr/>
          <a:lstStyle/>
          <a:p>
            <a:r>
              <a:rPr lang="en-US" sz="2400" dirty="0" smtClean="0"/>
              <a:t>Using the </a:t>
            </a:r>
            <a:r>
              <a:rPr lang="en-US" sz="2400" dirty="0"/>
              <a:t>following constructor: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/>
              <a:t>public </a:t>
            </a:r>
            <a:r>
              <a:rPr lang="en-US" sz="2000" dirty="0"/>
              <a:t>Color(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dirty="0"/>
              <a:t>r, 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dirty="0"/>
              <a:t>g, 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dirty="0"/>
              <a:t>b</a:t>
            </a:r>
            <a:r>
              <a:rPr lang="en-US" sz="2000" dirty="0" smtClean="0"/>
              <a:t>);</a:t>
            </a:r>
          </a:p>
          <a:p>
            <a:r>
              <a:rPr lang="en-US" sz="2400" dirty="0"/>
              <a:t>Example </a:t>
            </a:r>
            <a:r>
              <a:rPr lang="en-US" sz="2400" dirty="0" smtClean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Color </a:t>
            </a:r>
            <a:r>
              <a:rPr lang="en-US" sz="2000" dirty="0" err="1"/>
              <a:t>color</a:t>
            </a:r>
            <a:r>
              <a:rPr lang="en-US" sz="2000" dirty="0"/>
              <a:t> = </a:t>
            </a:r>
            <a:r>
              <a:rPr lang="en-US" sz="2000" b="1" dirty="0"/>
              <a:t>new </a:t>
            </a:r>
            <a:r>
              <a:rPr lang="en-US" sz="2000" dirty="0"/>
              <a:t>Color(</a:t>
            </a:r>
            <a:r>
              <a:rPr lang="en-US" sz="2000" b="1" dirty="0"/>
              <a:t>128</a:t>
            </a:r>
            <a:r>
              <a:rPr lang="en-US" sz="2000" dirty="0"/>
              <a:t>, </a:t>
            </a:r>
            <a:r>
              <a:rPr lang="en-US" sz="2000" b="1" dirty="0"/>
              <a:t>100</a:t>
            </a:r>
            <a:r>
              <a:rPr lang="en-US" sz="2000" dirty="0"/>
              <a:t>, </a:t>
            </a:r>
            <a:r>
              <a:rPr lang="en-US" sz="2000" b="1" dirty="0"/>
              <a:t>100</a:t>
            </a:r>
            <a:r>
              <a:rPr lang="en-US" sz="2000" dirty="0"/>
              <a:t>);</a:t>
            </a:r>
            <a:endParaRPr lang="en-US" sz="2000" dirty="0" smtClean="0"/>
          </a:p>
          <a:p>
            <a:r>
              <a:rPr lang="en-US" sz="2400" dirty="0" smtClean="0"/>
              <a:t>You can </a:t>
            </a:r>
            <a:r>
              <a:rPr lang="en-US" sz="2400" dirty="0"/>
              <a:t>use one of the 13 standard </a:t>
            </a:r>
            <a:r>
              <a:rPr lang="en-US" sz="2400" dirty="0" smtClean="0"/>
              <a:t>colors: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err="1" smtClean="0"/>
              <a:t>Color.RED</a:t>
            </a:r>
            <a:r>
              <a:rPr lang="en-US" sz="2000" dirty="0" smtClean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err="1" smtClean="0"/>
              <a:t>Color.GREEN</a:t>
            </a:r>
            <a:r>
              <a:rPr lang="en-US" sz="2000" dirty="0" smtClean="0"/>
              <a:t>.</a:t>
            </a:r>
          </a:p>
        </p:txBody>
      </p:sp>
      <p:sp>
        <p:nvSpPr>
          <p:cNvPr id="34819" name="Title 1"/>
          <p:cNvSpPr txBox="1">
            <a:spLocks/>
          </p:cNvSpPr>
          <p:nvPr/>
        </p:nvSpPr>
        <p:spPr bwMode="auto">
          <a:xfrm>
            <a:off x="1676400" y="6858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000" b="1" dirty="0" smtClean="0">
                <a:solidFill>
                  <a:srgbClr val="0070C0"/>
                </a:solidFill>
                <a:latin typeface="Calibri" pitchFamily="34" charset="0"/>
              </a:rPr>
              <a:t>Create Color Object</a:t>
            </a:r>
            <a:endParaRPr lang="en-US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3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438400"/>
            <a:ext cx="7315200" cy="2438400"/>
          </a:xfrm>
        </p:spPr>
        <p:txBody>
          <a:bodyPr/>
          <a:lstStyle/>
          <a:p>
            <a:r>
              <a:rPr lang="en-US" sz="2400" dirty="0" smtClean="0"/>
              <a:t>Use </a:t>
            </a:r>
            <a:r>
              <a:rPr lang="en-US" sz="2400" b="1" dirty="0" err="1" smtClean="0"/>
              <a:t>setBackground</a:t>
            </a:r>
            <a:r>
              <a:rPr lang="en-US" sz="2400" dirty="0" smtClean="0"/>
              <a:t>(Color </a:t>
            </a:r>
            <a:r>
              <a:rPr lang="en-US" sz="2400" dirty="0"/>
              <a:t>c</a:t>
            </a:r>
            <a:r>
              <a:rPr lang="en-US" sz="2400" dirty="0" smtClean="0"/>
              <a:t>) &amp; </a:t>
            </a:r>
            <a:r>
              <a:rPr lang="en-US" sz="2400" b="1" dirty="0" err="1"/>
              <a:t>setForeground</a:t>
            </a:r>
            <a:r>
              <a:rPr lang="en-US" sz="2400" dirty="0"/>
              <a:t>(Color c</a:t>
            </a:r>
            <a:r>
              <a:rPr lang="en-US" sz="2400" dirty="0" smtClean="0"/>
              <a:t>). </a:t>
            </a:r>
            <a:endParaRPr lang="en-US" sz="2000" dirty="0" smtClean="0"/>
          </a:p>
          <a:p>
            <a:r>
              <a:rPr lang="en-US" sz="2400" dirty="0" smtClean="0"/>
              <a:t>Example 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err="1" smtClean="0"/>
              <a:t>JButton</a:t>
            </a:r>
            <a:r>
              <a:rPr lang="en-US" sz="2000" dirty="0" smtClean="0"/>
              <a:t> </a:t>
            </a:r>
            <a:r>
              <a:rPr lang="en-US" sz="2000" dirty="0" err="1"/>
              <a:t>jbtOK</a:t>
            </a:r>
            <a:r>
              <a:rPr lang="en-US" sz="2000" dirty="0"/>
              <a:t> = new </a:t>
            </a:r>
            <a:r>
              <a:rPr lang="en-US" sz="2000" dirty="0" err="1"/>
              <a:t>JButton</a:t>
            </a:r>
            <a:r>
              <a:rPr lang="en-US" sz="2000" dirty="0"/>
              <a:t>("OK");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err="1"/>
              <a:t>jbtOK.setBackground</a:t>
            </a:r>
            <a:r>
              <a:rPr lang="en-US" sz="2000" dirty="0"/>
              <a:t>(color);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err="1"/>
              <a:t>jbtOK.setForeground</a:t>
            </a:r>
            <a:r>
              <a:rPr lang="en-US" sz="2000" dirty="0"/>
              <a:t>(new Color(100, 1, 1</a:t>
            </a:r>
            <a:r>
              <a:rPr lang="en-US" sz="2000" dirty="0" smtClean="0"/>
              <a:t>));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err="1" smtClean="0"/>
              <a:t>jbtOK.setForeground</a:t>
            </a:r>
            <a:r>
              <a:rPr lang="en-US" sz="2000" dirty="0" smtClean="0"/>
              <a:t>(</a:t>
            </a:r>
            <a:r>
              <a:rPr lang="en-US" sz="2000" dirty="0" err="1" smtClean="0"/>
              <a:t>Color.RED</a:t>
            </a:r>
            <a:r>
              <a:rPr lang="en-US" sz="2000" dirty="0" smtClean="0"/>
              <a:t>);</a:t>
            </a:r>
            <a:endParaRPr lang="en-US" sz="2000" dirty="0"/>
          </a:p>
        </p:txBody>
      </p:sp>
      <p:sp>
        <p:nvSpPr>
          <p:cNvPr id="34819" name="Title 1"/>
          <p:cNvSpPr txBox="1">
            <a:spLocks/>
          </p:cNvSpPr>
          <p:nvPr/>
        </p:nvSpPr>
        <p:spPr bwMode="auto">
          <a:xfrm>
            <a:off x="1676400" y="6858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000" b="1" dirty="0" smtClean="0">
                <a:solidFill>
                  <a:srgbClr val="0070C0"/>
                </a:solidFill>
                <a:latin typeface="Calibri" pitchFamily="34" charset="0"/>
              </a:rPr>
              <a:t>Set Component Color</a:t>
            </a:r>
            <a:endParaRPr lang="en-US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11</a:t>
            </a:fld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029200"/>
            <a:ext cx="345497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140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438400"/>
            <a:ext cx="7315200" cy="3200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Used to set font </a:t>
            </a:r>
            <a:r>
              <a:rPr lang="en-US" sz="2400" dirty="0"/>
              <a:t>for GUI </a:t>
            </a:r>
            <a:r>
              <a:rPr lang="en-US" sz="2400" dirty="0" smtClean="0"/>
              <a:t>components.</a:t>
            </a:r>
          </a:p>
          <a:p>
            <a:r>
              <a:rPr lang="en-US" sz="2400" dirty="0" smtClean="0"/>
              <a:t>Font are made </a:t>
            </a:r>
            <a:r>
              <a:rPr lang="en-US" sz="2400" dirty="0"/>
              <a:t>of </a:t>
            </a:r>
            <a:r>
              <a:rPr lang="en-US" sz="2400" dirty="0" smtClean="0"/>
              <a:t>name , style, </a:t>
            </a:r>
            <a:r>
              <a:rPr lang="en-US" sz="2400" dirty="0"/>
              <a:t>and </a:t>
            </a:r>
            <a:r>
              <a:rPr lang="en-US" sz="2400" dirty="0" smtClean="0"/>
              <a:t>size: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For name use </a:t>
            </a:r>
            <a:r>
              <a:rPr lang="en-US" sz="2000" b="1" i="1" dirty="0" err="1"/>
              <a:t>SerifSerif</a:t>
            </a:r>
            <a:r>
              <a:rPr lang="en-US" sz="2000" b="1" i="1" dirty="0" smtClean="0"/>
              <a:t>, Sans</a:t>
            </a:r>
            <a:r>
              <a:rPr lang="en-US" sz="2000" b="1" i="1" dirty="0"/>
              <a:t>, </a:t>
            </a:r>
            <a:r>
              <a:rPr lang="en-US" sz="2000" b="1" i="1" dirty="0" err="1"/>
              <a:t>Monospaced</a:t>
            </a:r>
            <a:r>
              <a:rPr lang="en-US" sz="2000" b="1" i="1" dirty="0" smtClean="0"/>
              <a:t>, Dialog</a:t>
            </a:r>
            <a:r>
              <a:rPr lang="en-US" sz="2000" b="1" i="1" dirty="0"/>
              <a:t>, </a:t>
            </a:r>
            <a:r>
              <a:rPr lang="en-US" sz="2000" b="1" i="1" dirty="0" smtClean="0"/>
              <a:t>or </a:t>
            </a:r>
            <a:r>
              <a:rPr lang="en-US" sz="2000" b="1" i="1" dirty="0" err="1" smtClean="0"/>
              <a:t>DialogInput</a:t>
            </a:r>
            <a:r>
              <a:rPr lang="en-US" sz="2000" dirty="0" smtClean="0"/>
              <a:t> .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For style use </a:t>
            </a:r>
            <a:r>
              <a:rPr lang="en-US" sz="2000" b="1" i="1" dirty="0" err="1"/>
              <a:t>Font.PLAIN</a:t>
            </a:r>
            <a:r>
              <a:rPr lang="en-US" sz="2000" b="1" i="1" dirty="0"/>
              <a:t> (0), </a:t>
            </a:r>
            <a:r>
              <a:rPr lang="en-US" sz="2000" b="1" i="1" dirty="0" err="1"/>
              <a:t>Font.BOLD</a:t>
            </a:r>
            <a:r>
              <a:rPr lang="en-US" sz="2000" b="1" i="1" dirty="0"/>
              <a:t> (1), </a:t>
            </a:r>
            <a:r>
              <a:rPr lang="en-US" sz="2000" b="1" i="1" dirty="0" err="1"/>
              <a:t>Font.ITALIC</a:t>
            </a:r>
            <a:r>
              <a:rPr lang="en-US" sz="2000" b="1" i="1" dirty="0"/>
              <a:t> (2</a:t>
            </a:r>
            <a:r>
              <a:rPr lang="en-US" sz="2000" b="1" i="1" dirty="0" smtClean="0"/>
              <a:t>), and </a:t>
            </a:r>
            <a:r>
              <a:rPr lang="en-US" sz="2000" b="1" i="1" dirty="0" err="1"/>
              <a:t>Font.BOLD</a:t>
            </a:r>
            <a:r>
              <a:rPr lang="en-US" sz="2000" b="1" i="1" dirty="0"/>
              <a:t> </a:t>
            </a:r>
            <a:r>
              <a:rPr lang="en-US" sz="2000" b="1" i="1" dirty="0" err="1"/>
              <a:t>Font.ITALIC</a:t>
            </a:r>
            <a:r>
              <a:rPr lang="en-US" sz="2000" b="1" i="1" dirty="0"/>
              <a:t> (3</a:t>
            </a:r>
            <a:r>
              <a:rPr lang="en-US" sz="2000" b="1" i="1" dirty="0" smtClean="0"/>
              <a:t>).</a:t>
            </a:r>
            <a:endParaRPr lang="en-US" sz="2000" b="1" i="1" dirty="0"/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For size specify </a:t>
            </a:r>
            <a:r>
              <a:rPr lang="en-US" sz="2000" dirty="0"/>
              <a:t>any positive </a:t>
            </a:r>
            <a:r>
              <a:rPr lang="en-US" sz="2000" dirty="0" smtClean="0"/>
              <a:t>integer.</a:t>
            </a:r>
            <a:endParaRPr lang="en-US" sz="2000" dirty="0"/>
          </a:p>
        </p:txBody>
      </p:sp>
      <p:sp>
        <p:nvSpPr>
          <p:cNvPr id="34819" name="Title 1"/>
          <p:cNvSpPr txBox="1">
            <a:spLocks/>
          </p:cNvSpPr>
          <p:nvPr/>
        </p:nvSpPr>
        <p:spPr bwMode="auto">
          <a:xfrm>
            <a:off x="1676400" y="6858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000" b="1" dirty="0" smtClean="0">
                <a:solidFill>
                  <a:srgbClr val="0070C0"/>
                </a:solidFill>
                <a:latin typeface="Calibri" pitchFamily="34" charset="0"/>
              </a:rPr>
              <a:t>Font Class</a:t>
            </a:r>
            <a:endParaRPr lang="en-US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8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438400"/>
            <a:ext cx="7315200" cy="2438400"/>
          </a:xfrm>
        </p:spPr>
        <p:txBody>
          <a:bodyPr/>
          <a:lstStyle/>
          <a:p>
            <a:r>
              <a:rPr lang="en-US" sz="2400" dirty="0" smtClean="0"/>
              <a:t>Using the </a:t>
            </a:r>
            <a:r>
              <a:rPr lang="en-US" sz="2400" dirty="0"/>
              <a:t>following constructor: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/>
              <a:t>public </a:t>
            </a:r>
            <a:r>
              <a:rPr lang="fr-FR" sz="2000" dirty="0" smtClean="0"/>
              <a:t>Font(String  </a:t>
            </a:r>
            <a:r>
              <a:rPr lang="fr-FR" sz="2000" dirty="0" err="1" smtClean="0"/>
              <a:t>name</a:t>
            </a:r>
            <a:r>
              <a:rPr lang="fr-FR" sz="2000" dirty="0" smtClean="0"/>
              <a:t> , </a:t>
            </a:r>
            <a:r>
              <a:rPr lang="fr-FR" sz="2000" dirty="0" err="1" smtClean="0"/>
              <a:t>int</a:t>
            </a:r>
            <a:r>
              <a:rPr lang="fr-FR" sz="2000" dirty="0" smtClean="0"/>
              <a:t> style , </a:t>
            </a:r>
            <a:r>
              <a:rPr lang="fr-FR" sz="2000" dirty="0" err="1" smtClean="0"/>
              <a:t>int</a:t>
            </a:r>
            <a:r>
              <a:rPr lang="fr-FR" sz="2000" dirty="0" smtClean="0"/>
              <a:t> size);</a:t>
            </a:r>
            <a:endParaRPr lang="en-US" sz="2000" dirty="0" smtClean="0"/>
          </a:p>
          <a:p>
            <a:r>
              <a:rPr lang="en-US" sz="2400" dirty="0"/>
              <a:t>Example </a:t>
            </a:r>
            <a:r>
              <a:rPr lang="en-US" sz="2400" dirty="0" smtClean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fr-FR" sz="2000" dirty="0" smtClean="0"/>
              <a:t>Font </a:t>
            </a:r>
            <a:r>
              <a:rPr lang="fr-FR" sz="2000" dirty="0"/>
              <a:t>font1 = new Font("</a:t>
            </a:r>
            <a:r>
              <a:rPr lang="fr-FR" sz="2000" dirty="0" err="1"/>
              <a:t>SansSerif</a:t>
            </a:r>
            <a:r>
              <a:rPr lang="fr-FR" sz="2000" dirty="0"/>
              <a:t>", </a:t>
            </a:r>
            <a:r>
              <a:rPr lang="fr-FR" sz="2000" dirty="0" err="1"/>
              <a:t>Font.BOLD</a:t>
            </a:r>
            <a:r>
              <a:rPr lang="fr-FR" sz="2000" dirty="0"/>
              <a:t>, 16);</a:t>
            </a:r>
          </a:p>
          <a:p>
            <a:pPr lvl="1">
              <a:buFont typeface="Wingdings" pitchFamily="2" charset="2"/>
              <a:buChar char="§"/>
            </a:pPr>
            <a:r>
              <a:rPr lang="fr-FR" sz="2000" dirty="0"/>
              <a:t>Font font2 = new Font("Serif", </a:t>
            </a:r>
            <a:r>
              <a:rPr lang="fr-FR" sz="2000" dirty="0" err="1"/>
              <a:t>Font.BOLD</a:t>
            </a:r>
            <a:r>
              <a:rPr lang="fr-FR" sz="2000" dirty="0"/>
              <a:t> + </a:t>
            </a:r>
            <a:r>
              <a:rPr lang="fr-FR" sz="2000" dirty="0" err="1"/>
              <a:t>Font.ITALIC</a:t>
            </a:r>
            <a:r>
              <a:rPr lang="fr-FR" sz="2000" dirty="0"/>
              <a:t>, 12);</a:t>
            </a:r>
            <a:endParaRPr lang="en-US" sz="2000" dirty="0"/>
          </a:p>
        </p:txBody>
      </p:sp>
      <p:sp>
        <p:nvSpPr>
          <p:cNvPr id="34819" name="Title 1"/>
          <p:cNvSpPr txBox="1">
            <a:spLocks/>
          </p:cNvSpPr>
          <p:nvPr/>
        </p:nvSpPr>
        <p:spPr bwMode="auto">
          <a:xfrm>
            <a:off x="1676400" y="6858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000" b="1" dirty="0" smtClean="0">
                <a:solidFill>
                  <a:srgbClr val="0070C0"/>
                </a:solidFill>
                <a:latin typeface="Calibri" pitchFamily="34" charset="0"/>
              </a:rPr>
              <a:t>Create Font Object</a:t>
            </a:r>
            <a:endParaRPr lang="en-US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6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438400"/>
            <a:ext cx="7315200" cy="2209800"/>
          </a:xfrm>
        </p:spPr>
        <p:txBody>
          <a:bodyPr/>
          <a:lstStyle/>
          <a:p>
            <a:r>
              <a:rPr lang="en-US" sz="2400" dirty="0" smtClean="0"/>
              <a:t>Use </a:t>
            </a:r>
            <a:r>
              <a:rPr lang="en-US" sz="2400" b="1" dirty="0" err="1" smtClean="0"/>
              <a:t>setFont</a:t>
            </a:r>
            <a:r>
              <a:rPr lang="en-US" sz="2400" dirty="0" smtClean="0"/>
              <a:t>(Font </a:t>
            </a:r>
            <a:r>
              <a:rPr lang="en-US" sz="2400" dirty="0"/>
              <a:t>c</a:t>
            </a:r>
            <a:r>
              <a:rPr lang="en-US" sz="2400" dirty="0" smtClean="0"/>
              <a:t>).</a:t>
            </a:r>
            <a:endParaRPr lang="en-US" sz="2000" dirty="0" smtClean="0"/>
          </a:p>
          <a:p>
            <a:r>
              <a:rPr lang="en-US" sz="2400" dirty="0" smtClean="0"/>
              <a:t>Example :</a:t>
            </a:r>
          </a:p>
          <a:p>
            <a:pPr lvl="1">
              <a:buFont typeface="Wingdings" pitchFamily="2" charset="2"/>
              <a:buChar char="§"/>
            </a:pPr>
            <a:r>
              <a:rPr lang="fr-FR" sz="2000" dirty="0"/>
              <a:t>Font font1 = new Font("</a:t>
            </a:r>
            <a:r>
              <a:rPr lang="fr-FR" sz="2000" dirty="0" err="1"/>
              <a:t>SansSerif</a:t>
            </a:r>
            <a:r>
              <a:rPr lang="fr-FR" sz="2000" dirty="0"/>
              <a:t>", </a:t>
            </a:r>
            <a:r>
              <a:rPr lang="fr-FR" sz="2000" dirty="0" err="1"/>
              <a:t>Font.BOLD</a:t>
            </a:r>
            <a:r>
              <a:rPr lang="fr-FR" sz="2000" dirty="0"/>
              <a:t>, 16);</a:t>
            </a:r>
            <a:endParaRPr lang="en-US" sz="2000" dirty="0" smtClean="0"/>
          </a:p>
          <a:p>
            <a:pPr lvl="1">
              <a:buFont typeface="Wingdings" pitchFamily="2" charset="2"/>
              <a:buChar char="§"/>
            </a:pPr>
            <a:r>
              <a:rPr lang="en-US" sz="2000" dirty="0" err="1" smtClean="0"/>
              <a:t>JButton</a:t>
            </a:r>
            <a:r>
              <a:rPr lang="en-US" sz="2000" dirty="0" smtClean="0"/>
              <a:t> </a:t>
            </a:r>
            <a:r>
              <a:rPr lang="en-US" sz="2000" dirty="0" err="1"/>
              <a:t>jbtOK</a:t>
            </a:r>
            <a:r>
              <a:rPr lang="en-US" sz="2000" dirty="0"/>
              <a:t> = new </a:t>
            </a:r>
            <a:r>
              <a:rPr lang="en-US" sz="2000" dirty="0" err="1"/>
              <a:t>JButton</a:t>
            </a:r>
            <a:r>
              <a:rPr lang="en-US" sz="2000" dirty="0"/>
              <a:t>("OK");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err="1" smtClean="0"/>
              <a:t>jbtOK.setFont</a:t>
            </a:r>
            <a:r>
              <a:rPr lang="en-US" sz="2000" dirty="0" smtClean="0"/>
              <a:t>(font1);</a:t>
            </a:r>
            <a:endParaRPr lang="en-US" sz="2000" dirty="0"/>
          </a:p>
        </p:txBody>
      </p:sp>
      <p:sp>
        <p:nvSpPr>
          <p:cNvPr id="34819" name="Title 1"/>
          <p:cNvSpPr txBox="1">
            <a:spLocks/>
          </p:cNvSpPr>
          <p:nvPr/>
        </p:nvSpPr>
        <p:spPr bwMode="auto">
          <a:xfrm>
            <a:off x="1676400" y="6858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000" b="1" dirty="0" smtClean="0">
                <a:solidFill>
                  <a:srgbClr val="0070C0"/>
                </a:solidFill>
                <a:latin typeface="Calibri" pitchFamily="34" charset="0"/>
              </a:rPr>
              <a:t>Set Component Font</a:t>
            </a:r>
            <a:endParaRPr lang="en-US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14</a:t>
            </a:fld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495800"/>
            <a:ext cx="3785449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14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2133600" y="2895600"/>
            <a:ext cx="5867400" cy="1371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smtClean="0">
                <a:solidFill>
                  <a:srgbClr val="0070C0"/>
                </a:solidFill>
              </a:rPr>
              <a:t>Frequently used GUI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438400"/>
            <a:ext cx="7315200" cy="2286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Used to </a:t>
            </a:r>
            <a:r>
              <a:rPr lang="en-US" sz="2400" dirty="0"/>
              <a:t>display an image </a:t>
            </a:r>
            <a:r>
              <a:rPr lang="en-US" sz="2400" dirty="0" smtClean="0"/>
              <a:t>icon.</a:t>
            </a:r>
          </a:p>
          <a:p>
            <a:r>
              <a:rPr lang="en-US" sz="2400" dirty="0"/>
              <a:t>An icon is a fixed-size </a:t>
            </a:r>
            <a:r>
              <a:rPr lang="en-US" sz="2400" dirty="0" smtClean="0"/>
              <a:t>picture used </a:t>
            </a:r>
            <a:r>
              <a:rPr lang="en-US" sz="2400" dirty="0"/>
              <a:t>to decorate components. </a:t>
            </a:r>
            <a:endParaRPr lang="en-US" sz="2400" dirty="0" smtClean="0"/>
          </a:p>
          <a:p>
            <a:r>
              <a:rPr lang="en-US" sz="2400" dirty="0" smtClean="0"/>
              <a:t>Java </a:t>
            </a:r>
            <a:r>
              <a:rPr lang="en-US" sz="2400" dirty="0"/>
              <a:t>supports three image formats: </a:t>
            </a:r>
            <a:r>
              <a:rPr lang="en-US" sz="2400" dirty="0" smtClean="0"/>
              <a:t>GIF, JPEG, </a:t>
            </a:r>
            <a:r>
              <a:rPr lang="en-US" sz="2400" dirty="0"/>
              <a:t>and </a:t>
            </a:r>
            <a:r>
              <a:rPr lang="en-US" sz="2400" dirty="0" smtClean="0"/>
              <a:t>PNG.</a:t>
            </a:r>
          </a:p>
        </p:txBody>
      </p:sp>
      <p:sp>
        <p:nvSpPr>
          <p:cNvPr id="34819" name="Title 1"/>
          <p:cNvSpPr txBox="1">
            <a:spLocks/>
          </p:cNvSpPr>
          <p:nvPr/>
        </p:nvSpPr>
        <p:spPr bwMode="auto">
          <a:xfrm>
            <a:off x="1676400" y="6858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000" b="1" dirty="0" err="1">
                <a:solidFill>
                  <a:srgbClr val="0070C0"/>
                </a:solidFill>
                <a:latin typeface="Calibri" pitchFamily="34" charset="0"/>
              </a:rPr>
              <a:t>ImageIcon</a:t>
            </a:r>
            <a:r>
              <a:rPr lang="en-US" sz="40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Calibri" pitchFamily="34" charset="0"/>
              </a:rPr>
              <a:t>Class</a:t>
            </a:r>
            <a:endParaRPr lang="en-US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20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438400"/>
            <a:ext cx="7315200" cy="1752600"/>
          </a:xfrm>
        </p:spPr>
        <p:txBody>
          <a:bodyPr/>
          <a:lstStyle/>
          <a:p>
            <a:r>
              <a:rPr lang="en-US" sz="2400" dirty="0" smtClean="0"/>
              <a:t>To </a:t>
            </a:r>
            <a:r>
              <a:rPr lang="en-US" sz="2400" dirty="0"/>
              <a:t>display an image icon, first create </a:t>
            </a:r>
            <a:r>
              <a:rPr lang="en-US" sz="2400" dirty="0" smtClean="0"/>
              <a:t> object: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err="1" smtClean="0"/>
              <a:t>ImageIcon</a:t>
            </a:r>
            <a:r>
              <a:rPr lang="en-US" sz="2000" dirty="0" smtClean="0"/>
              <a:t>  icon = </a:t>
            </a:r>
            <a:r>
              <a:rPr lang="en-US" sz="2000" b="1" dirty="0" smtClean="0"/>
              <a:t>new</a:t>
            </a:r>
            <a:r>
              <a:rPr lang="en-US" sz="2000" dirty="0" smtClean="0"/>
              <a:t> </a:t>
            </a:r>
            <a:r>
              <a:rPr lang="en-US" sz="2000" dirty="0" err="1"/>
              <a:t>ImageIcon</a:t>
            </a:r>
            <a:r>
              <a:rPr lang="en-US" sz="2000" dirty="0"/>
              <a:t>("image/us.gif</a:t>
            </a:r>
            <a:r>
              <a:rPr lang="en-US" sz="2000" dirty="0" smtClean="0"/>
              <a:t>");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err="1"/>
              <a:t>JButton</a:t>
            </a:r>
            <a:r>
              <a:rPr lang="en-US" sz="2000" dirty="0"/>
              <a:t> </a:t>
            </a:r>
            <a:r>
              <a:rPr lang="en-US" sz="2000" dirty="0" err="1"/>
              <a:t>jbtOK</a:t>
            </a:r>
            <a:r>
              <a:rPr lang="en-US" sz="2000" dirty="0"/>
              <a:t> = new </a:t>
            </a:r>
            <a:r>
              <a:rPr lang="en-US" sz="2000" dirty="0" err="1"/>
              <a:t>JButton</a:t>
            </a:r>
            <a:r>
              <a:rPr lang="en-US" sz="2000" dirty="0"/>
              <a:t>("OK</a:t>
            </a:r>
            <a:r>
              <a:rPr lang="en-US" sz="2000" dirty="0" smtClean="0"/>
              <a:t>");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err="1" smtClean="0"/>
              <a:t>jbtOK.setIcon</a:t>
            </a:r>
            <a:r>
              <a:rPr lang="en-US" sz="2000" dirty="0" smtClean="0"/>
              <a:t>(icon);</a:t>
            </a:r>
            <a:endParaRPr lang="en-US" sz="2000" dirty="0"/>
          </a:p>
        </p:txBody>
      </p:sp>
      <p:sp>
        <p:nvSpPr>
          <p:cNvPr id="34819" name="Title 1"/>
          <p:cNvSpPr txBox="1">
            <a:spLocks/>
          </p:cNvSpPr>
          <p:nvPr/>
        </p:nvSpPr>
        <p:spPr bwMode="auto">
          <a:xfrm>
            <a:off x="1676400" y="6858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000" b="1" dirty="0" smtClean="0">
                <a:solidFill>
                  <a:srgbClr val="0070C0"/>
                </a:solidFill>
                <a:latin typeface="Calibri" pitchFamily="34" charset="0"/>
              </a:rPr>
              <a:t>Create </a:t>
            </a:r>
            <a:r>
              <a:rPr lang="en-US" sz="4000" b="1" dirty="0" err="1">
                <a:solidFill>
                  <a:srgbClr val="0070C0"/>
                </a:solidFill>
                <a:latin typeface="Calibri" pitchFamily="34" charset="0"/>
              </a:rPr>
              <a:t>ImageIcon</a:t>
            </a:r>
            <a:r>
              <a:rPr lang="en-US" sz="40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Calibri" pitchFamily="34" charset="0"/>
              </a:rPr>
              <a:t>Object</a:t>
            </a:r>
            <a:endParaRPr lang="en-US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17</a:t>
            </a:fld>
            <a:endParaRPr lang="en-US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371975"/>
            <a:ext cx="3968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24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2"/>
          <p:cNvSpPr>
            <a:spLocks noChangeArrowheads="1"/>
          </p:cNvSpPr>
          <p:nvPr/>
        </p:nvSpPr>
        <p:spPr bwMode="auto">
          <a:xfrm>
            <a:off x="2024063" y="2509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ar-EG">
              <a:latin typeface="Calibri" pitchFamily="34" charset="0"/>
            </a:endParaRPr>
          </a:p>
        </p:txBody>
      </p:sp>
      <p:sp>
        <p:nvSpPr>
          <p:cNvPr id="39939" name="Rectangle 14"/>
          <p:cNvSpPr>
            <a:spLocks noChangeArrowheads="1"/>
          </p:cNvSpPr>
          <p:nvPr/>
        </p:nvSpPr>
        <p:spPr bwMode="auto">
          <a:xfrm>
            <a:off x="2024063" y="2333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ar-EG">
              <a:latin typeface="Calibri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676400" y="685800"/>
            <a:ext cx="647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000" b="1" dirty="0" err="1" smtClean="0">
                <a:solidFill>
                  <a:srgbClr val="0070C0"/>
                </a:solidFill>
                <a:ea typeface="+mn-ea"/>
                <a:cs typeface="Arial" pitchFamily="34" charset="0"/>
              </a:rPr>
              <a:t>JCheckBox</a:t>
            </a:r>
            <a:endParaRPr lang="en-US" sz="4000" b="1" dirty="0">
              <a:solidFill>
                <a:srgbClr val="0070C0"/>
              </a:solidFill>
              <a:ea typeface="+mn-ea"/>
              <a:cs typeface="Arial" pitchFamily="34" charset="0"/>
            </a:endParaRPr>
          </a:p>
        </p:txBody>
      </p:sp>
      <p:pic>
        <p:nvPicPr>
          <p:cNvPr id="3994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313" y="2436813"/>
            <a:ext cx="7278687" cy="312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438400"/>
            <a:ext cx="7315200" cy="3200400"/>
          </a:xfrm>
        </p:spPr>
        <p:txBody>
          <a:bodyPr/>
          <a:lstStyle/>
          <a:p>
            <a:r>
              <a:rPr lang="en-US" sz="2400" dirty="0" smtClean="0"/>
              <a:t>To create object 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err="1"/>
              <a:t>JCheckBox</a:t>
            </a:r>
            <a:r>
              <a:rPr lang="en-US" sz="2000" dirty="0"/>
              <a:t> bold = </a:t>
            </a:r>
            <a:r>
              <a:rPr lang="en-US" sz="2000" b="1" dirty="0"/>
              <a:t>new</a:t>
            </a:r>
            <a:r>
              <a:rPr lang="en-US" sz="2000" dirty="0"/>
              <a:t> </a:t>
            </a:r>
            <a:r>
              <a:rPr lang="en-US" sz="2000" dirty="0" err="1"/>
              <a:t>JCheckBox</a:t>
            </a:r>
            <a:r>
              <a:rPr lang="en-US" sz="2000" dirty="0"/>
              <a:t>("Bold");</a:t>
            </a:r>
          </a:p>
          <a:p>
            <a:r>
              <a:rPr lang="en-US" sz="2400" dirty="0" smtClean="0"/>
              <a:t> To check if checkbox is selected or not: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err="1" smtClean="0"/>
              <a:t>Jboolean</a:t>
            </a:r>
            <a:r>
              <a:rPr lang="en-US" sz="2000" dirty="0" smtClean="0"/>
              <a:t> b=</a:t>
            </a:r>
            <a:r>
              <a:rPr lang="en-US" sz="2000" dirty="0" err="1" smtClean="0"/>
              <a:t>bold.isSelected</a:t>
            </a:r>
            <a:r>
              <a:rPr lang="en-US" sz="2000" dirty="0" smtClean="0"/>
              <a:t>().</a:t>
            </a:r>
          </a:p>
          <a:p>
            <a:r>
              <a:rPr lang="en-US" sz="2400" dirty="0"/>
              <a:t> To </a:t>
            </a:r>
            <a:r>
              <a:rPr lang="en-US" sz="2400" dirty="0" smtClean="0"/>
              <a:t>make checkbox selected: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000" dirty="0" err="1" smtClean="0"/>
              <a:t>bold.setSelected</a:t>
            </a:r>
            <a:r>
              <a:rPr lang="en-US" sz="2000" dirty="0" smtClean="0"/>
              <a:t>(true).</a:t>
            </a: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34819" name="Title 1"/>
          <p:cNvSpPr txBox="1">
            <a:spLocks/>
          </p:cNvSpPr>
          <p:nvPr/>
        </p:nvSpPr>
        <p:spPr bwMode="auto">
          <a:xfrm>
            <a:off x="1676400" y="6858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000" b="1" dirty="0" err="1" smtClean="0">
                <a:solidFill>
                  <a:srgbClr val="0070C0"/>
                </a:solidFill>
                <a:latin typeface="Calibri" pitchFamily="34" charset="0"/>
              </a:rPr>
              <a:t>JCheckBox</a:t>
            </a:r>
            <a:endParaRPr lang="en-US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1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76400" y="762000"/>
            <a:ext cx="64770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09800" y="2286000"/>
            <a:ext cx="6553200" cy="3657600"/>
          </a:xfrm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rgbClr val="0070C0"/>
                </a:solidFill>
              </a:rPr>
              <a:t>Layout </a:t>
            </a:r>
            <a:r>
              <a:rPr lang="en-US" sz="2800" b="1" dirty="0" smtClean="0">
                <a:solidFill>
                  <a:srgbClr val="0070C0"/>
                </a:solidFill>
              </a:rPr>
              <a:t>Managers.</a:t>
            </a:r>
          </a:p>
          <a:p>
            <a:pPr eaLnBrk="1" hangingPunct="1"/>
            <a:r>
              <a:rPr lang="en-US" sz="2800" b="1" dirty="0" smtClean="0">
                <a:solidFill>
                  <a:srgbClr val="0070C0"/>
                </a:solidFill>
              </a:rPr>
              <a:t>Class Font and Color.</a:t>
            </a:r>
            <a:endParaRPr lang="en-US" sz="2800" b="1" dirty="0">
              <a:solidFill>
                <a:srgbClr val="0070C0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rgbClr val="0070C0"/>
                </a:solidFill>
              </a:rPr>
              <a:t>Frequently used </a:t>
            </a:r>
            <a:r>
              <a:rPr lang="en-US" sz="2800" b="1" smtClean="0">
                <a:solidFill>
                  <a:srgbClr val="0070C0"/>
                </a:solidFill>
              </a:rPr>
              <a:t>GUI </a:t>
            </a:r>
            <a:r>
              <a:rPr lang="en-US" sz="2800" b="1" smtClean="0">
                <a:solidFill>
                  <a:srgbClr val="0070C0"/>
                </a:solidFill>
              </a:rPr>
              <a:t>components.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rgbClr val="0070C0"/>
                </a:solidFill>
              </a:rPr>
              <a:t>Panels.</a:t>
            </a:r>
          </a:p>
          <a:p>
            <a:pPr eaLnBrk="1" hangingPunct="1"/>
            <a:r>
              <a:rPr lang="en-US" sz="2800" b="1" dirty="0" smtClean="0">
                <a:solidFill>
                  <a:srgbClr val="0070C0"/>
                </a:solidFill>
              </a:rPr>
              <a:t>Borders. 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7"/>
          <p:cNvSpPr>
            <a:spLocks noGrp="1" noChangeArrowheads="1"/>
          </p:cNvSpPr>
          <p:nvPr>
            <p:ph idx="1"/>
          </p:nvPr>
        </p:nvSpPr>
        <p:spPr>
          <a:xfrm>
            <a:off x="1676400" y="2286000"/>
            <a:ext cx="72390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Radio buttons are variations of check boxes.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They are often used in the group, where only one button is checked at a time</a:t>
            </a:r>
            <a:r>
              <a:rPr lang="en-US" sz="2400" dirty="0" smtClean="0"/>
              <a:t>.</a:t>
            </a:r>
            <a:endParaRPr lang="en-US" sz="2400" dirty="0" smtClean="0">
              <a:latin typeface="Courier New" pitchFamily="49" charset="0"/>
            </a:endParaRPr>
          </a:p>
        </p:txBody>
      </p:sp>
      <p:sp>
        <p:nvSpPr>
          <p:cNvPr id="40963" name="Rectangle 1036"/>
          <p:cNvSpPr>
            <a:spLocks noChangeArrowheads="1"/>
          </p:cNvSpPr>
          <p:nvPr/>
        </p:nvSpPr>
        <p:spPr bwMode="auto">
          <a:xfrm>
            <a:off x="2024063" y="2343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ar-EG">
              <a:latin typeface="Calibri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676400" y="685800"/>
            <a:ext cx="647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000" b="1" dirty="0" err="1" smtClean="0">
                <a:solidFill>
                  <a:srgbClr val="0070C0"/>
                </a:solidFill>
                <a:ea typeface="+mn-ea"/>
                <a:cs typeface="Arial" pitchFamily="34" charset="0"/>
              </a:rPr>
              <a:t>JRadioButton</a:t>
            </a:r>
            <a:endParaRPr lang="en-US" sz="4000" b="1" dirty="0">
              <a:solidFill>
                <a:srgbClr val="0070C0"/>
              </a:solidFill>
              <a:ea typeface="+mn-ea"/>
              <a:cs typeface="Arial" pitchFamily="34" charset="0"/>
            </a:endParaRPr>
          </a:p>
        </p:txBody>
      </p:sp>
      <p:pic>
        <p:nvPicPr>
          <p:cNvPr id="4096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50" y="3733800"/>
            <a:ext cx="608965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470650"/>
            <a:ext cx="1143000" cy="3492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286000"/>
            <a:ext cx="7162800" cy="27432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Tx/>
              <a:buChar char="•"/>
            </a:pPr>
            <a:r>
              <a:rPr lang="en-US" sz="2400" dirty="0">
                <a:ea typeface="+mn-ea"/>
              </a:rPr>
              <a:t>To group radio buttons, </a:t>
            </a:r>
            <a:r>
              <a:rPr lang="en-US" sz="2400" dirty="0" smtClean="0">
                <a:ea typeface="+mn-ea"/>
              </a:rPr>
              <a:t>create </a:t>
            </a:r>
            <a:r>
              <a:rPr lang="en-US" sz="2400" dirty="0">
                <a:ea typeface="+mn-ea"/>
              </a:rPr>
              <a:t>an instance of </a:t>
            </a:r>
            <a:r>
              <a:rPr lang="en-US" sz="2400" b="1" i="1" dirty="0" err="1" smtClean="0">
                <a:ea typeface="+mn-ea"/>
              </a:rPr>
              <a:t>ButtonGroup</a:t>
            </a:r>
            <a:r>
              <a:rPr lang="en-US" sz="2400" dirty="0" smtClean="0">
                <a:ea typeface="+mn-ea"/>
              </a:rPr>
              <a:t> .</a:t>
            </a:r>
            <a:endParaRPr lang="en-US" sz="2400" dirty="0">
              <a:ea typeface="+mn-ea"/>
            </a:endParaRP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>
                <a:ea typeface="+mn-ea"/>
              </a:rPr>
              <a:t>Use the </a:t>
            </a:r>
            <a:r>
              <a:rPr lang="en-US" sz="2400" dirty="0">
                <a:ea typeface="+mn-ea"/>
              </a:rPr>
              <a:t>add method to add them to it, as follows</a:t>
            </a:r>
            <a:r>
              <a:rPr lang="en-US" sz="2400" dirty="0" smtClean="0">
                <a:ea typeface="+mn-ea"/>
              </a:rPr>
              <a:t>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 err="1" smtClean="0">
                <a:ea typeface="+mn-ea"/>
              </a:rPr>
              <a:t>ButtonGroup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btg</a:t>
            </a:r>
            <a:r>
              <a:rPr lang="en-US" sz="2000" dirty="0">
                <a:ea typeface="+mn-ea"/>
              </a:rPr>
              <a:t> = new </a:t>
            </a:r>
            <a:r>
              <a:rPr lang="en-US" sz="2000" dirty="0" err="1">
                <a:ea typeface="+mn-ea"/>
              </a:rPr>
              <a:t>ButtonGroup</a:t>
            </a:r>
            <a:r>
              <a:rPr lang="en-US" sz="2000" dirty="0">
                <a:ea typeface="+mn-ea"/>
              </a:rPr>
              <a:t>();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 err="1">
                <a:ea typeface="+mn-ea"/>
              </a:rPr>
              <a:t>btg.add</a:t>
            </a:r>
            <a:r>
              <a:rPr lang="en-US" sz="2000" dirty="0">
                <a:ea typeface="+mn-ea"/>
              </a:rPr>
              <a:t>(jrb1);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 err="1">
                <a:ea typeface="+mn-ea"/>
              </a:rPr>
              <a:t>btg.add</a:t>
            </a:r>
            <a:r>
              <a:rPr lang="en-US" sz="2000" dirty="0">
                <a:ea typeface="+mn-ea"/>
              </a:rPr>
              <a:t>(jrb2);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76400" y="838200"/>
            <a:ext cx="647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000" b="1" dirty="0">
                <a:solidFill>
                  <a:srgbClr val="0070C0"/>
                </a:solidFill>
                <a:ea typeface="+mn-ea"/>
                <a:cs typeface="Arial" pitchFamily="34" charset="0"/>
              </a:rPr>
              <a:t>Grouping Radio </a:t>
            </a:r>
            <a:r>
              <a:rPr lang="en-US" sz="4000" b="1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Buttons</a:t>
            </a:r>
            <a:endParaRPr lang="en-US" sz="4000" b="1" dirty="0">
              <a:solidFill>
                <a:srgbClr val="0070C0"/>
              </a:solidFill>
              <a:ea typeface="+mn-ea"/>
              <a:cs typeface="Arial" pitchFamily="34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676400" y="2057400"/>
            <a:ext cx="2057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</a:rPr>
              <a:t>A label is a display area for a short text, an image, or both.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  <a:defRPr/>
            </a:pPr>
            <a:endParaRPr lang="en-US" sz="2800" dirty="0">
              <a:latin typeface="Calibri" pitchFamily="34" charset="0"/>
            </a:endParaRPr>
          </a:p>
        </p:txBody>
      </p:sp>
      <p:sp>
        <p:nvSpPr>
          <p:cNvPr id="43011" name="Rectangle 10"/>
          <p:cNvSpPr>
            <a:spLocks noChangeArrowheads="1"/>
          </p:cNvSpPr>
          <p:nvPr/>
        </p:nvSpPr>
        <p:spPr bwMode="auto">
          <a:xfrm>
            <a:off x="2119313" y="1238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ar-EG">
              <a:latin typeface="Calibri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676400" y="685800"/>
            <a:ext cx="647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000" b="1" dirty="0" err="1" smtClean="0">
                <a:solidFill>
                  <a:srgbClr val="0070C0"/>
                </a:solidFill>
                <a:ea typeface="+mn-ea"/>
                <a:cs typeface="Arial" pitchFamily="34" charset="0"/>
              </a:rPr>
              <a:t>JLabel</a:t>
            </a:r>
            <a:endParaRPr lang="en-US" sz="4000" b="1" dirty="0">
              <a:solidFill>
                <a:srgbClr val="0070C0"/>
              </a:solidFill>
              <a:ea typeface="+mn-ea"/>
              <a:cs typeface="Arial" pitchFamily="34" charset="0"/>
            </a:endParaRPr>
          </a:p>
        </p:txBody>
      </p:sp>
      <p:pic>
        <p:nvPicPr>
          <p:cNvPr id="4301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997075"/>
            <a:ext cx="4841875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914400" y="1371600"/>
            <a:ext cx="7924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endParaRPr lang="ar-EG" sz="2600">
              <a:latin typeface="Courier New" pitchFamily="49" charset="0"/>
            </a:endParaRPr>
          </a:p>
        </p:txBody>
      </p: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1676400" y="2209800"/>
            <a:ext cx="73152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+mn-lt"/>
                <a:cs typeface="Courier New" pitchFamily="49" charset="0"/>
              </a:rPr>
              <a:t>// Create an image icon from image file</a:t>
            </a:r>
          </a:p>
          <a:p>
            <a:pPr eaLnBrk="1" hangingPunct="1">
              <a:defRPr/>
            </a:pPr>
            <a:r>
              <a:rPr lang="en-US" dirty="0" err="1" smtClean="0">
                <a:latin typeface="+mn-lt"/>
                <a:cs typeface="Courier New" pitchFamily="49" charset="0"/>
              </a:rPr>
              <a:t>ImageIcon</a:t>
            </a:r>
            <a:r>
              <a:rPr lang="en-US" dirty="0" smtClean="0">
                <a:latin typeface="+mn-lt"/>
                <a:cs typeface="Courier New" pitchFamily="49" charset="0"/>
              </a:rPr>
              <a:t> icon = new </a:t>
            </a:r>
            <a:r>
              <a:rPr lang="en-US" dirty="0" err="1" smtClean="0">
                <a:latin typeface="+mn-lt"/>
                <a:cs typeface="Courier New" pitchFamily="49" charset="0"/>
              </a:rPr>
              <a:t>ImageIcon</a:t>
            </a:r>
            <a:r>
              <a:rPr lang="en-US" dirty="0" smtClean="0">
                <a:latin typeface="+mn-lt"/>
                <a:cs typeface="Courier New" pitchFamily="49" charset="0"/>
              </a:rPr>
              <a:t>("image/grapes.gif");</a:t>
            </a:r>
          </a:p>
          <a:p>
            <a:pPr eaLnBrk="1" hangingPunct="1">
              <a:defRPr/>
            </a:pPr>
            <a:r>
              <a:rPr lang="en-US" dirty="0" smtClean="0">
                <a:latin typeface="+mn-lt"/>
                <a:cs typeface="Courier New" pitchFamily="49" charset="0"/>
              </a:rPr>
              <a:t> </a:t>
            </a:r>
          </a:p>
          <a:p>
            <a:pPr eaLnBrk="1" hangingPunct="1">
              <a:defRPr/>
            </a:pPr>
            <a:r>
              <a:rPr lang="en-US" dirty="0" err="1" smtClean="0">
                <a:latin typeface="+mn-lt"/>
                <a:cs typeface="Courier New" pitchFamily="49" charset="0"/>
              </a:rPr>
              <a:t>JLabel</a:t>
            </a:r>
            <a:r>
              <a:rPr lang="en-US" dirty="0" smtClean="0">
                <a:latin typeface="+mn-lt"/>
                <a:cs typeface="Courier New" pitchFamily="49" charset="0"/>
              </a:rPr>
              <a:t> </a:t>
            </a:r>
            <a:r>
              <a:rPr lang="en-US" dirty="0" err="1" smtClean="0">
                <a:latin typeface="+mn-lt"/>
                <a:cs typeface="Courier New" pitchFamily="49" charset="0"/>
              </a:rPr>
              <a:t>jlbl</a:t>
            </a:r>
            <a:r>
              <a:rPr lang="en-US" dirty="0" smtClean="0">
                <a:latin typeface="+mn-lt"/>
                <a:cs typeface="Courier New" pitchFamily="49" charset="0"/>
              </a:rPr>
              <a:t> = new </a:t>
            </a:r>
            <a:r>
              <a:rPr lang="en-US" dirty="0" err="1" smtClean="0">
                <a:latin typeface="+mn-lt"/>
                <a:cs typeface="Courier New" pitchFamily="49" charset="0"/>
              </a:rPr>
              <a:t>JLabel</a:t>
            </a:r>
            <a:r>
              <a:rPr lang="en-US" dirty="0" smtClean="0">
                <a:latin typeface="+mn-lt"/>
                <a:cs typeface="Courier New" pitchFamily="49" charset="0"/>
              </a:rPr>
              <a:t>("Grapes", icon, </a:t>
            </a:r>
            <a:r>
              <a:rPr lang="en-US" dirty="0" err="1" smtClean="0">
                <a:latin typeface="+mn-lt"/>
                <a:cs typeface="Courier New" pitchFamily="49" charset="0"/>
              </a:rPr>
              <a:t>SwingConstants.CENTER</a:t>
            </a:r>
            <a:r>
              <a:rPr lang="en-US" dirty="0" smtClean="0">
                <a:latin typeface="+mn-lt"/>
                <a:cs typeface="Courier New" pitchFamily="49" charset="0"/>
              </a:rPr>
              <a:t>);</a:t>
            </a:r>
          </a:p>
          <a:p>
            <a:pPr eaLnBrk="1" hangingPunct="1">
              <a:defRPr/>
            </a:pPr>
            <a:r>
              <a:rPr lang="en-US" dirty="0" smtClean="0">
                <a:latin typeface="+mn-lt"/>
                <a:cs typeface="Courier New" pitchFamily="49" charset="0"/>
              </a:rPr>
              <a:t> </a:t>
            </a:r>
          </a:p>
          <a:p>
            <a:pPr eaLnBrk="1" hangingPunct="1">
              <a:defRPr/>
            </a:pPr>
            <a:r>
              <a:rPr lang="en-US" dirty="0" smtClean="0">
                <a:latin typeface="+mn-lt"/>
                <a:cs typeface="Courier New" pitchFamily="49" charset="0"/>
              </a:rPr>
              <a:t>// Set label's text alignment and gap between text and icon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+mn-lt"/>
                <a:cs typeface="Courier New" pitchFamily="49" charset="0"/>
              </a:rPr>
              <a:t>jlbl.setHorizontalTextPosition</a:t>
            </a:r>
            <a:r>
              <a:rPr lang="en-US" dirty="0" smtClean="0">
                <a:latin typeface="+mn-lt"/>
                <a:cs typeface="Courier New" pitchFamily="49" charset="0"/>
              </a:rPr>
              <a:t>(</a:t>
            </a:r>
            <a:r>
              <a:rPr lang="en-US" dirty="0" err="1" smtClean="0">
                <a:latin typeface="+mn-lt"/>
                <a:cs typeface="Courier New" pitchFamily="49" charset="0"/>
              </a:rPr>
              <a:t>SwingConstants.CENTER</a:t>
            </a:r>
            <a:r>
              <a:rPr lang="en-US" dirty="0" smtClean="0">
                <a:latin typeface="+mn-lt"/>
                <a:cs typeface="Courier New" pitchFamily="49" charset="0"/>
              </a:rPr>
              <a:t>);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+mn-lt"/>
                <a:cs typeface="Courier New" pitchFamily="49" charset="0"/>
              </a:rPr>
              <a:t>jlbl.setVerticalTextPosition</a:t>
            </a:r>
            <a:r>
              <a:rPr lang="en-US" dirty="0" smtClean="0">
                <a:latin typeface="+mn-lt"/>
                <a:cs typeface="Courier New" pitchFamily="49" charset="0"/>
              </a:rPr>
              <a:t>(</a:t>
            </a:r>
            <a:r>
              <a:rPr lang="en-US" dirty="0" err="1" smtClean="0">
                <a:latin typeface="+mn-lt"/>
                <a:cs typeface="Courier New" pitchFamily="49" charset="0"/>
              </a:rPr>
              <a:t>SwingConstants.BOTTOM</a:t>
            </a:r>
            <a:r>
              <a:rPr lang="en-US" dirty="0" smtClean="0">
                <a:latin typeface="+mn-lt"/>
                <a:cs typeface="Courier New" pitchFamily="49" charset="0"/>
              </a:rPr>
              <a:t>);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+mn-lt"/>
                <a:cs typeface="Courier New" pitchFamily="49" charset="0"/>
              </a:rPr>
              <a:t>jlbl.setIconTextGap</a:t>
            </a:r>
            <a:r>
              <a:rPr lang="en-US" dirty="0" smtClean="0">
                <a:latin typeface="+mn-lt"/>
                <a:cs typeface="Courier New" pitchFamily="49" charset="0"/>
              </a:rPr>
              <a:t>(5);</a:t>
            </a:r>
          </a:p>
        </p:txBody>
      </p:sp>
      <p:sp>
        <p:nvSpPr>
          <p:cNvPr id="44036" name="Rectangle 10"/>
          <p:cNvSpPr>
            <a:spLocks noChangeArrowheads="1"/>
          </p:cNvSpPr>
          <p:nvPr/>
        </p:nvSpPr>
        <p:spPr bwMode="auto">
          <a:xfrm>
            <a:off x="2747963" y="2681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ar-EG">
              <a:latin typeface="Calibri" pitchFamily="34" charset="0"/>
            </a:endParaRPr>
          </a:p>
        </p:txBody>
      </p:sp>
      <p:sp>
        <p:nvSpPr>
          <p:cNvPr id="44037" name="Rectangle 12"/>
          <p:cNvSpPr>
            <a:spLocks noChangeArrowheads="1"/>
          </p:cNvSpPr>
          <p:nvPr/>
        </p:nvSpPr>
        <p:spPr bwMode="auto">
          <a:xfrm>
            <a:off x="3605213" y="2828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ar-EG">
              <a:latin typeface="Calibri" pitchFamily="34" charset="0"/>
            </a:endParaRPr>
          </a:p>
        </p:txBody>
      </p:sp>
      <p:pic>
        <p:nvPicPr>
          <p:cNvPr id="4403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800600"/>
            <a:ext cx="243840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676400" y="685800"/>
            <a:ext cx="647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000" b="1" dirty="0">
                <a:solidFill>
                  <a:srgbClr val="0070C0"/>
                </a:solidFill>
                <a:ea typeface="+mn-ea"/>
                <a:cs typeface="Arial" pitchFamily="34" charset="0"/>
              </a:rPr>
              <a:t>Using </a:t>
            </a:r>
            <a:r>
              <a:rPr lang="en-US" sz="4000" b="1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Labels</a:t>
            </a:r>
            <a:endParaRPr lang="en-US" sz="4000" b="1" dirty="0">
              <a:solidFill>
                <a:srgbClr val="0070C0"/>
              </a:solidFill>
              <a:ea typeface="+mn-ea"/>
              <a:cs typeface="Arial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133600"/>
            <a:ext cx="73914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 text field is an input area where the user can type in characters. </a:t>
            </a:r>
          </a:p>
        </p:txBody>
      </p:sp>
      <p:sp>
        <p:nvSpPr>
          <p:cNvPr id="45059" name="Rectangle 13"/>
          <p:cNvSpPr>
            <a:spLocks noChangeArrowheads="1"/>
          </p:cNvSpPr>
          <p:nvPr/>
        </p:nvSpPr>
        <p:spPr bwMode="auto">
          <a:xfrm>
            <a:off x="2066925" y="2147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ar-EG"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676400" y="685800"/>
            <a:ext cx="647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000" b="1" dirty="0" err="1" smtClean="0">
                <a:solidFill>
                  <a:srgbClr val="0070C0"/>
                </a:solidFill>
                <a:ea typeface="+mn-ea"/>
                <a:cs typeface="Arial" pitchFamily="34" charset="0"/>
              </a:rPr>
              <a:t>JTextField</a:t>
            </a:r>
            <a:endParaRPr lang="en-US" sz="4000" b="1" dirty="0">
              <a:solidFill>
                <a:srgbClr val="0070C0"/>
              </a:solidFill>
              <a:ea typeface="+mn-ea"/>
              <a:cs typeface="Arial" pitchFamily="34" charset="0"/>
            </a:endParaRPr>
          </a:p>
        </p:txBody>
      </p:sp>
      <p:pic>
        <p:nvPicPr>
          <p:cNvPr id="4506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957513"/>
            <a:ext cx="6580187" cy="344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438400"/>
            <a:ext cx="73152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Enables the user to enter multiple lines of text.</a:t>
            </a:r>
            <a:r>
              <a:rPr lang="en-US" sz="2400" smtClean="0">
                <a:latin typeface="Book Antiqua" pitchFamily="18" charset="0"/>
              </a:rPr>
              <a:t>  </a:t>
            </a:r>
          </a:p>
        </p:txBody>
      </p:sp>
      <p:sp>
        <p:nvSpPr>
          <p:cNvPr id="46083" name="Rectangle 12"/>
          <p:cNvSpPr>
            <a:spLocks noChangeArrowheads="1"/>
          </p:cNvSpPr>
          <p:nvPr/>
        </p:nvSpPr>
        <p:spPr bwMode="auto">
          <a:xfrm>
            <a:off x="1814513" y="1662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ar-EG">
              <a:latin typeface="Calibri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676400" y="838200"/>
            <a:ext cx="647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000" b="1" dirty="0" err="1" smtClean="0">
                <a:solidFill>
                  <a:srgbClr val="0070C0"/>
                </a:solidFill>
                <a:ea typeface="+mn-ea"/>
                <a:cs typeface="Arial" pitchFamily="34" charset="0"/>
              </a:rPr>
              <a:t>JTextArea</a:t>
            </a:r>
            <a:endParaRPr lang="en-US" sz="4000" b="1" dirty="0">
              <a:solidFill>
                <a:srgbClr val="0070C0"/>
              </a:solidFill>
              <a:ea typeface="+mn-ea"/>
              <a:cs typeface="Arial" pitchFamily="34" charset="0"/>
            </a:endParaRPr>
          </a:p>
        </p:txBody>
      </p:sp>
      <p:pic>
        <p:nvPicPr>
          <p:cNvPr id="4608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28950"/>
            <a:ext cx="525780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209800"/>
            <a:ext cx="73152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 combo box is a simple list of items from which the user can choose. </a:t>
            </a:r>
            <a:endParaRPr lang="en-US" sz="2000" smtClean="0">
              <a:latin typeface="Courier New" pitchFamily="49" charset="0"/>
            </a:endParaRPr>
          </a:p>
        </p:txBody>
      </p:sp>
      <p:sp>
        <p:nvSpPr>
          <p:cNvPr id="47107" name="Rectangle 10"/>
          <p:cNvSpPr>
            <a:spLocks noChangeArrowheads="1"/>
          </p:cNvSpPr>
          <p:nvPr/>
        </p:nvSpPr>
        <p:spPr bwMode="auto">
          <a:xfrm>
            <a:off x="2224088" y="2162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ar-EG">
              <a:latin typeface="Calibri" pitchFamily="34" charset="0"/>
            </a:endParaRPr>
          </a:p>
        </p:txBody>
      </p:sp>
      <p:sp>
        <p:nvSpPr>
          <p:cNvPr id="47108" name="Rectangle 12"/>
          <p:cNvSpPr>
            <a:spLocks noChangeArrowheads="1"/>
          </p:cNvSpPr>
          <p:nvPr/>
        </p:nvSpPr>
        <p:spPr bwMode="auto">
          <a:xfrm>
            <a:off x="2224088" y="2162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ar-EG"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676400" y="685800"/>
            <a:ext cx="647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000" b="1" dirty="0" err="1" smtClean="0">
                <a:solidFill>
                  <a:srgbClr val="0070C0"/>
                </a:solidFill>
                <a:ea typeface="+mn-ea"/>
                <a:cs typeface="Arial" pitchFamily="34" charset="0"/>
              </a:rPr>
              <a:t>JComboBox</a:t>
            </a:r>
            <a:endParaRPr lang="en-US" sz="4000" b="1" dirty="0">
              <a:solidFill>
                <a:srgbClr val="0070C0"/>
              </a:solidFill>
              <a:ea typeface="+mn-ea"/>
              <a:cs typeface="Arial" pitchFamily="34" charset="0"/>
            </a:endParaRPr>
          </a:p>
        </p:txBody>
      </p:sp>
      <p:pic>
        <p:nvPicPr>
          <p:cNvPr id="4711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48000"/>
            <a:ext cx="5638800" cy="303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2133600" y="3124200"/>
            <a:ext cx="5867400" cy="76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smtClean="0">
                <a:solidFill>
                  <a:srgbClr val="0070C0"/>
                </a:solidFill>
              </a:rPr>
              <a:t>Panels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2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514600"/>
            <a:ext cx="7315200" cy="2971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Panels act as sub-containers for grouping user interface components.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It is recommended that you place the user interface components in panels and place the panels in a frame. You can also place panels in a panel. </a:t>
            </a:r>
          </a:p>
        </p:txBody>
      </p:sp>
      <p:sp>
        <p:nvSpPr>
          <p:cNvPr id="53252" name="Title 1"/>
          <p:cNvSpPr txBox="1">
            <a:spLocks/>
          </p:cNvSpPr>
          <p:nvPr/>
        </p:nvSpPr>
        <p:spPr bwMode="auto">
          <a:xfrm>
            <a:off x="1676400" y="7620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rgbClr val="0070C0"/>
                </a:solidFill>
                <a:latin typeface="Calibri" pitchFamily="34" charset="0"/>
              </a:rPr>
              <a:t>Using </a:t>
            </a:r>
            <a:r>
              <a:rPr lang="en-US" sz="4000" b="1" dirty="0" smtClean="0">
                <a:solidFill>
                  <a:srgbClr val="0070C0"/>
                </a:solidFill>
                <a:latin typeface="Calibri" pitchFamily="34" charset="0"/>
              </a:rPr>
              <a:t>Panels</a:t>
            </a:r>
            <a:endParaRPr lang="en-US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 bwMode="auto">
          <a:xfrm>
            <a:off x="8001000" y="6508750"/>
            <a:ext cx="1143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n-US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4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286000"/>
            <a:ext cx="7086600" cy="304800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 typeface="Monotype Sorts"/>
              <a:buNone/>
            </a:pPr>
            <a:r>
              <a:rPr lang="en-US" sz="2400" smtClean="0">
                <a:cs typeface="Times New Roman" pitchFamily="18" charset="0"/>
              </a:rPr>
              <a:t>You can use </a:t>
            </a:r>
            <a:r>
              <a:rPr lang="en-US" sz="2400" u="sng" smtClean="0">
                <a:cs typeface="Times New Roman" pitchFamily="18" charset="0"/>
              </a:rPr>
              <a:t>new JPanel()</a:t>
            </a:r>
            <a:r>
              <a:rPr lang="en-US" sz="2400" smtClean="0">
                <a:cs typeface="Times New Roman" pitchFamily="18" charset="0"/>
              </a:rPr>
              <a:t> to create a panel with a default </a:t>
            </a:r>
            <a:r>
              <a:rPr lang="en-US" sz="2400" u="sng" smtClean="0">
                <a:cs typeface="Times New Roman" pitchFamily="18" charset="0"/>
              </a:rPr>
              <a:t>FlowLayout</a:t>
            </a:r>
            <a:r>
              <a:rPr lang="en-US" sz="2400" smtClean="0">
                <a:cs typeface="Times New Roman" pitchFamily="18" charset="0"/>
              </a:rPr>
              <a:t> manager.</a:t>
            </a:r>
          </a:p>
          <a:p>
            <a:pPr marL="0" indent="0" eaLnBrk="1" hangingPunct="1">
              <a:lnSpc>
                <a:spcPct val="110000"/>
              </a:lnSpc>
              <a:buFont typeface="Monotype Sorts"/>
              <a:buNone/>
            </a:pPr>
            <a:r>
              <a:rPr lang="en-US" sz="2400" smtClean="0">
                <a:cs typeface="Times New Roman" pitchFamily="18" charset="0"/>
              </a:rPr>
              <a:t>You can use </a:t>
            </a:r>
            <a:r>
              <a:rPr lang="en-US" sz="2400" u="sng" smtClean="0">
                <a:cs typeface="Times New Roman" pitchFamily="18" charset="0"/>
              </a:rPr>
              <a:t>new JPanel(LayoutManager)</a:t>
            </a:r>
            <a:r>
              <a:rPr lang="en-US" sz="2400" smtClean="0">
                <a:cs typeface="Times New Roman" pitchFamily="18" charset="0"/>
              </a:rPr>
              <a:t> to create a panel with the specified layout manager. </a:t>
            </a:r>
          </a:p>
          <a:p>
            <a:pPr marL="0" indent="0" eaLnBrk="1" hangingPunct="1">
              <a:lnSpc>
                <a:spcPct val="110000"/>
              </a:lnSpc>
              <a:buFont typeface="Monotype Sorts"/>
              <a:buNone/>
            </a:pPr>
            <a:r>
              <a:rPr lang="en-US" sz="2400" smtClean="0">
                <a:cs typeface="Times New Roman" pitchFamily="18" charset="0"/>
              </a:rPr>
              <a:t>Use the </a:t>
            </a:r>
            <a:r>
              <a:rPr lang="en-US" sz="2400" u="sng" smtClean="0">
                <a:cs typeface="Times New Roman" pitchFamily="18" charset="0"/>
              </a:rPr>
              <a:t>add(Component)</a:t>
            </a:r>
            <a:r>
              <a:rPr lang="en-US" sz="2400" smtClean="0">
                <a:cs typeface="Times New Roman" pitchFamily="18" charset="0"/>
              </a:rPr>
              <a:t> method to add a component to the panel.</a:t>
            </a:r>
            <a:endParaRPr lang="en-US" sz="2400" u="sng" smtClean="0"/>
          </a:p>
        </p:txBody>
      </p:sp>
      <p:sp>
        <p:nvSpPr>
          <p:cNvPr id="54276" name="Title 1"/>
          <p:cNvSpPr txBox="1">
            <a:spLocks/>
          </p:cNvSpPr>
          <p:nvPr/>
        </p:nvSpPr>
        <p:spPr bwMode="auto">
          <a:xfrm>
            <a:off x="1676400" y="6858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0070C0"/>
                </a:solidFill>
                <a:latin typeface="Calibri" pitchFamily="34" charset="0"/>
              </a:rPr>
              <a:t>Creating</a:t>
            </a:r>
            <a:r>
              <a:rPr lang="en-US" sz="4000"/>
              <a:t> </a:t>
            </a:r>
            <a:r>
              <a:rPr lang="en-US" sz="4000" b="1">
                <a:solidFill>
                  <a:srgbClr val="0070C0"/>
                </a:solidFill>
                <a:latin typeface="Calibri" pitchFamily="34" charset="0"/>
              </a:rPr>
              <a:t>a</a:t>
            </a:r>
            <a:r>
              <a:rPr lang="en-US" sz="4000"/>
              <a:t> </a:t>
            </a:r>
            <a:r>
              <a:rPr lang="en-US" sz="4000" b="1">
                <a:solidFill>
                  <a:srgbClr val="0070C0"/>
                </a:solidFill>
                <a:latin typeface="Calibri" pitchFamily="34" charset="0"/>
              </a:rPr>
              <a:t>JPanel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8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133600" y="3124200"/>
            <a:ext cx="5867400" cy="76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smtClean="0">
                <a:solidFill>
                  <a:srgbClr val="0070C0"/>
                </a:solidFill>
              </a:rPr>
              <a:t>Layout Managers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286000"/>
            <a:ext cx="7086600" cy="373380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 typeface="Monotype Sorts"/>
              <a:buNone/>
            </a:pPr>
            <a:r>
              <a:rPr lang="en-US" sz="2400" smtClean="0"/>
              <a:t>For example, the following code creates a panel and adds a button to it:</a:t>
            </a:r>
          </a:p>
          <a:p>
            <a:pPr marL="0" indent="0" eaLnBrk="1" hangingPunct="1">
              <a:lnSpc>
                <a:spcPct val="110000"/>
              </a:lnSpc>
              <a:buFont typeface="Monotype Sorts"/>
              <a:buNone/>
            </a:pPr>
            <a:r>
              <a:rPr lang="en-US" sz="2400" smtClean="0">
                <a:cs typeface="Times New Roman" pitchFamily="18" charset="0"/>
              </a:rPr>
              <a:t>	</a:t>
            </a:r>
            <a:r>
              <a:rPr lang="en-US" sz="2400" u="sng" smtClean="0">
                <a:cs typeface="Times New Roman" pitchFamily="18" charset="0"/>
              </a:rPr>
              <a:t>JPanel p = new JPanel();</a:t>
            </a:r>
          </a:p>
          <a:p>
            <a:pPr marL="0" indent="0" eaLnBrk="1" hangingPunct="1">
              <a:lnSpc>
                <a:spcPct val="110000"/>
              </a:lnSpc>
              <a:buFont typeface="Monotype Sorts"/>
              <a:buNone/>
            </a:pPr>
            <a:r>
              <a:rPr lang="en-US" sz="2400" smtClean="0">
                <a:cs typeface="Times New Roman" pitchFamily="18" charset="0"/>
              </a:rPr>
              <a:t>	</a:t>
            </a:r>
            <a:r>
              <a:rPr lang="en-US" sz="2400" u="sng" smtClean="0">
                <a:cs typeface="Times New Roman" pitchFamily="18" charset="0"/>
              </a:rPr>
              <a:t>p.add(new JButton("OK"));</a:t>
            </a:r>
          </a:p>
          <a:p>
            <a:pPr marL="0" indent="0" eaLnBrk="1" hangingPunct="1">
              <a:lnSpc>
                <a:spcPct val="110000"/>
              </a:lnSpc>
              <a:buFont typeface="Monotype Sorts"/>
              <a:buNone/>
            </a:pPr>
            <a:r>
              <a:rPr lang="en-US" sz="2400" smtClean="0">
                <a:cs typeface="Times New Roman" pitchFamily="18" charset="0"/>
              </a:rPr>
              <a:t>The following statement places panel p into frame</a:t>
            </a:r>
          </a:p>
          <a:p>
            <a:pPr marL="0" indent="0" eaLnBrk="1" hangingPunct="1">
              <a:lnSpc>
                <a:spcPct val="110000"/>
              </a:lnSpc>
              <a:buFont typeface="Monotype Sorts"/>
              <a:buNone/>
            </a:pPr>
            <a:r>
              <a:rPr lang="en-US" sz="2400" smtClean="0"/>
              <a:t>	</a:t>
            </a:r>
            <a:r>
              <a:rPr lang="en-US" sz="2400" u="sng" smtClean="0"/>
              <a:t>f.add(p);</a:t>
            </a:r>
          </a:p>
        </p:txBody>
      </p:sp>
      <p:sp>
        <p:nvSpPr>
          <p:cNvPr id="55300" name="Title 1"/>
          <p:cNvSpPr txBox="1">
            <a:spLocks/>
          </p:cNvSpPr>
          <p:nvPr/>
        </p:nvSpPr>
        <p:spPr bwMode="auto">
          <a:xfrm>
            <a:off x="1676400" y="6858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0070C0"/>
                </a:solidFill>
                <a:latin typeface="Calibri" pitchFamily="34" charset="0"/>
              </a:rPr>
              <a:t>Creating</a:t>
            </a:r>
            <a:r>
              <a:rPr lang="en-US" sz="4000"/>
              <a:t> </a:t>
            </a:r>
            <a:r>
              <a:rPr lang="en-US" sz="4000" b="1">
                <a:solidFill>
                  <a:srgbClr val="0070C0"/>
                </a:solidFill>
                <a:latin typeface="Calibri" pitchFamily="34" charset="0"/>
              </a:rPr>
              <a:t>a</a:t>
            </a:r>
            <a:r>
              <a:rPr lang="en-US" sz="4000"/>
              <a:t> </a:t>
            </a:r>
            <a:r>
              <a:rPr lang="en-US" sz="4000" b="1">
                <a:solidFill>
                  <a:srgbClr val="0070C0"/>
                </a:solidFill>
                <a:latin typeface="Calibri" pitchFamily="34" charset="0"/>
              </a:rPr>
              <a:t>JPanel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286000"/>
            <a:ext cx="7239000" cy="1371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This example uses panels to organize components. </a:t>
            </a:r>
          </a:p>
          <a:p>
            <a:pPr eaLnBrk="1" hangingPunct="1"/>
            <a:r>
              <a:rPr lang="en-US" sz="2400" dirty="0" smtClean="0"/>
              <a:t>The program creates a user interface for a Microwave oven.</a:t>
            </a:r>
            <a:r>
              <a:rPr lang="en-US" sz="2400" dirty="0" smtClean="0">
                <a:latin typeface="Courier"/>
              </a:rPr>
              <a:t> </a:t>
            </a:r>
          </a:p>
        </p:txBody>
      </p:sp>
      <p:sp>
        <p:nvSpPr>
          <p:cNvPr id="56324" name="Rectangle 9"/>
          <p:cNvSpPr>
            <a:spLocks noChangeArrowheads="1"/>
          </p:cNvSpPr>
          <p:nvPr/>
        </p:nvSpPr>
        <p:spPr bwMode="auto">
          <a:xfrm>
            <a:off x="3390900" y="2819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56325" name="Object 9"/>
          <p:cNvGraphicFramePr>
            <a:graphicFrameLocks noChangeAspect="1"/>
          </p:cNvGraphicFramePr>
          <p:nvPr/>
        </p:nvGraphicFramePr>
        <p:xfrm>
          <a:off x="1981200" y="4038600"/>
          <a:ext cx="35814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r:id="rId3" imgW="2361312" imgH="1218693" progId="Word.Picture.8">
                  <p:embed/>
                </p:oleObj>
              </mc:Choice>
              <mc:Fallback>
                <p:oleObj r:id="rId3" imgW="2361312" imgH="1218693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038600"/>
                        <a:ext cx="3581400" cy="184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7" name="Title 1"/>
          <p:cNvSpPr txBox="1">
            <a:spLocks/>
          </p:cNvSpPr>
          <p:nvPr/>
        </p:nvSpPr>
        <p:spPr bwMode="auto">
          <a:xfrm>
            <a:off x="1676400" y="6858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0070C0"/>
                </a:solidFill>
                <a:latin typeface="Calibri" pitchFamily="34" charset="0"/>
              </a:rPr>
              <a:t>Example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31</a:t>
            </a:fld>
            <a:endParaRPr lang="en-US" dirty="0"/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10024"/>
            <a:ext cx="312420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424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2133600" y="2895600"/>
            <a:ext cx="5867400" cy="76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smtClean="0">
                <a:solidFill>
                  <a:srgbClr val="0070C0"/>
                </a:solidFill>
              </a:rPr>
              <a:t>Borders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286000"/>
            <a:ext cx="7315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</a:rPr>
              <a:t>You can set a border on any object of the </a:t>
            </a:r>
            <a:r>
              <a:rPr lang="en-US" sz="2400" u="sng" dirty="0" err="1" smtClean="0">
                <a:cs typeface="Times New Roman" pitchFamily="18" charset="0"/>
              </a:rPr>
              <a:t>JComponent</a:t>
            </a:r>
            <a:r>
              <a:rPr lang="en-US" sz="2400" dirty="0" smtClean="0">
                <a:cs typeface="Times New Roman" pitchFamily="18" charset="0"/>
              </a:rPr>
              <a:t> class.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</a:rPr>
              <a:t>Swing has several types of borders.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</a:rPr>
              <a:t>To create a titled border, use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TitledBorder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(String title)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</a:rPr>
              <a:t>To create a line border, use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LineBorder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(Color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width)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</a:rPr>
              <a:t>For example: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panel = new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TitleBorder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t = new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TitleBorder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MyPanel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panel.setBorder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(t);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76400" y="685800"/>
            <a:ext cx="647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000" b="1" dirty="0" smtClean="0">
                <a:solidFill>
                  <a:srgbClr val="0070C0"/>
                </a:solidFill>
                <a:cs typeface="Arial" pitchFamily="34" charset="0"/>
              </a:rPr>
              <a:t>Borders</a:t>
            </a:r>
            <a:endParaRPr lang="en-US" sz="4000" b="1" dirty="0">
              <a:solidFill>
                <a:srgbClr val="0070C0"/>
              </a:solidFill>
              <a:ea typeface="+mn-ea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14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09800"/>
            <a:ext cx="73914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cs typeface="Times New Roman" pitchFamily="18" charset="0"/>
              </a:rPr>
              <a:t>You can change the it’s properties</a:t>
            </a:r>
          </a:p>
          <a:p>
            <a:pPr lvl="1" eaLnBrk="1" hangingPunct="1">
              <a:defRPr/>
            </a:pPr>
            <a:r>
              <a:rPr lang="en-US" sz="2400" dirty="0">
                <a:ea typeface="+mn-ea"/>
                <a:cs typeface="Times New Roman" pitchFamily="18" charset="0"/>
              </a:rPr>
              <a:t>Change Title color using </a:t>
            </a:r>
            <a:r>
              <a:rPr lang="en-US" sz="2400" b="1" i="1" dirty="0" err="1" smtClean="0">
                <a:ea typeface="+mn-ea"/>
                <a:cs typeface="Times New Roman" pitchFamily="18" charset="0"/>
              </a:rPr>
              <a:t>setTitleColor</a:t>
            </a:r>
            <a:r>
              <a:rPr lang="en-US" sz="2400" b="1" i="1" dirty="0" smtClean="0">
                <a:ea typeface="+mn-ea"/>
                <a:cs typeface="Times New Roman" pitchFamily="18" charset="0"/>
              </a:rPr>
              <a:t>(Color);</a:t>
            </a:r>
            <a:endParaRPr lang="en-US" b="1" i="1" dirty="0" smtClean="0">
              <a:ea typeface="+mn-ea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sz="2400" dirty="0">
                <a:cs typeface="Times New Roman" pitchFamily="18" charset="0"/>
              </a:rPr>
              <a:t>Change Title </a:t>
            </a:r>
            <a:r>
              <a:rPr lang="en-US" sz="2400" dirty="0" smtClean="0">
                <a:cs typeface="Times New Roman" pitchFamily="18" charset="0"/>
              </a:rPr>
              <a:t>font </a:t>
            </a:r>
            <a:r>
              <a:rPr lang="en-US" sz="2400" dirty="0">
                <a:ea typeface="+mn-ea"/>
                <a:cs typeface="Times New Roman" pitchFamily="18" charset="0"/>
              </a:rPr>
              <a:t>using</a:t>
            </a:r>
            <a:r>
              <a:rPr lang="en-US" sz="2400" b="1" i="1" dirty="0">
                <a:ea typeface="+mn-ea"/>
                <a:cs typeface="Times New Roman" pitchFamily="18" charset="0"/>
              </a:rPr>
              <a:t>  </a:t>
            </a:r>
            <a:r>
              <a:rPr lang="en-US" sz="2400" b="1" i="1" dirty="0" err="1">
                <a:ea typeface="+mn-ea"/>
                <a:cs typeface="Times New Roman" pitchFamily="18" charset="0"/>
              </a:rPr>
              <a:t>setTitleFont</a:t>
            </a:r>
            <a:r>
              <a:rPr lang="en-US" sz="2400" b="1" i="1" dirty="0">
                <a:ea typeface="+mn-ea"/>
                <a:cs typeface="Times New Roman" pitchFamily="18" charset="0"/>
              </a:rPr>
              <a:t>(Font);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86200"/>
            <a:ext cx="43434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676400" y="685800"/>
            <a:ext cx="647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000" b="1" dirty="0" err="1">
                <a:solidFill>
                  <a:srgbClr val="0070C0"/>
                </a:solidFill>
                <a:cs typeface="Arial" pitchFamily="34" charset="0"/>
              </a:rPr>
              <a:t>TitledBorder</a:t>
            </a:r>
            <a:r>
              <a:rPr lang="en-US" sz="4000" b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cs typeface="Arial" pitchFamily="34" charset="0"/>
              </a:rPr>
              <a:t>example</a:t>
            </a:r>
            <a:endParaRPr lang="en-US" sz="4000" b="1" dirty="0">
              <a:solidFill>
                <a:srgbClr val="0070C0"/>
              </a:solidFill>
              <a:ea typeface="+mn-ea"/>
              <a:cs typeface="Arial" pitchFamily="34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95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86000"/>
            <a:ext cx="72390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cs typeface="Times New Roman" pitchFamily="18" charset="0"/>
              </a:rPr>
              <a:t>You can Create it using:</a:t>
            </a:r>
          </a:p>
          <a:p>
            <a:pPr lvl="1" eaLnBrk="1" hangingPunct="1">
              <a:defRPr/>
            </a:pPr>
            <a:r>
              <a:rPr lang="en-US" sz="2400" b="1" i="1" dirty="0" err="1">
                <a:ea typeface="+mn-ea"/>
                <a:cs typeface="Times New Roman" pitchFamily="18" charset="0"/>
              </a:rPr>
              <a:t>LineBorder</a:t>
            </a:r>
            <a:r>
              <a:rPr lang="en-US" sz="2400" b="1" i="1" dirty="0">
                <a:ea typeface="+mn-ea"/>
                <a:cs typeface="Times New Roman" pitchFamily="18" charset="0"/>
              </a:rPr>
              <a:t>(Color); </a:t>
            </a:r>
          </a:p>
          <a:p>
            <a:pPr lvl="1" eaLnBrk="1" hangingPunct="1">
              <a:defRPr/>
            </a:pPr>
            <a:r>
              <a:rPr lang="en-US" sz="2400" b="1" i="1" dirty="0" err="1">
                <a:ea typeface="+mn-ea"/>
                <a:cs typeface="Times New Roman" pitchFamily="18" charset="0"/>
              </a:rPr>
              <a:t>LineBorder</a:t>
            </a:r>
            <a:r>
              <a:rPr lang="en-US" sz="2400" b="1" i="1" dirty="0">
                <a:ea typeface="+mn-ea"/>
                <a:cs typeface="Times New Roman" pitchFamily="18" charset="0"/>
              </a:rPr>
              <a:t>(Color, thickness); </a:t>
            </a:r>
          </a:p>
          <a:p>
            <a:pPr lvl="1" eaLnBrk="1" hangingPunct="1">
              <a:defRPr/>
            </a:pPr>
            <a:r>
              <a:rPr lang="en-US" sz="2400" b="1" i="1" dirty="0" err="1">
                <a:ea typeface="+mn-ea"/>
                <a:cs typeface="Times New Roman" pitchFamily="18" charset="0"/>
              </a:rPr>
              <a:t>LineBorder</a:t>
            </a:r>
            <a:r>
              <a:rPr lang="en-US" sz="2400" b="1" i="1" dirty="0">
                <a:ea typeface="+mn-ea"/>
                <a:cs typeface="Times New Roman" pitchFamily="18" charset="0"/>
              </a:rPr>
              <a:t>(Color, thickness, rounded);</a:t>
            </a:r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076700"/>
            <a:ext cx="43434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676400" y="685800"/>
            <a:ext cx="647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000" b="1" dirty="0" err="1">
                <a:solidFill>
                  <a:srgbClr val="0070C0"/>
                </a:solidFill>
                <a:cs typeface="Arial" pitchFamily="34" charset="0"/>
              </a:rPr>
              <a:t>LineBorder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cs typeface="Arial" pitchFamily="34" charset="0"/>
              </a:rPr>
              <a:t>example</a:t>
            </a:r>
            <a:endParaRPr lang="en-US" sz="4000" b="1" dirty="0">
              <a:solidFill>
                <a:srgbClr val="0070C0"/>
              </a:solidFill>
              <a:ea typeface="+mn-ea"/>
              <a:cs typeface="Arial" pitchFamily="34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7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676400" y="685800"/>
            <a:ext cx="64770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Questions</a:t>
            </a:r>
            <a:endParaRPr lang="en-US" sz="4000" b="1" smtClean="0">
              <a:solidFill>
                <a:srgbClr val="0070C0"/>
              </a:solidFill>
            </a:endParaRPr>
          </a:p>
        </p:txBody>
      </p:sp>
      <p:pic>
        <p:nvPicPr>
          <p:cNvPr id="481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743200"/>
            <a:ext cx="2066925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42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1676400" y="2971800"/>
            <a:ext cx="6705600" cy="1143000"/>
          </a:xfrm>
        </p:spPr>
        <p:txBody>
          <a:bodyPr/>
          <a:lstStyle/>
          <a:p>
            <a:pPr eaLnBrk="1" hangingPunct="1"/>
            <a:r>
              <a:rPr lang="en-US" sz="7200" b="1" smtClean="0">
                <a:solidFill>
                  <a:srgbClr val="0070C0"/>
                </a:solidFill>
              </a:rPr>
              <a:t>Thanks</a:t>
            </a:r>
            <a:endParaRPr lang="en-US" sz="6600" b="1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438400"/>
            <a:ext cx="7315200" cy="2438400"/>
          </a:xfrm>
        </p:spPr>
        <p:txBody>
          <a:bodyPr/>
          <a:lstStyle/>
          <a:p>
            <a:pPr eaLnBrk="1" hangingPunct="1"/>
            <a:r>
              <a:rPr lang="en-US" sz="2400" b="1" dirty="0"/>
              <a:t>Arranges components in a matrix</a:t>
            </a:r>
            <a:r>
              <a:rPr lang="en-US" sz="2400" b="1" dirty="0" smtClean="0"/>
              <a:t>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 smtClean="0"/>
              <a:t>Number of rows and columns defined by the constructor.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 smtClean="0"/>
              <a:t>Components are placed in the grid from left to right starting with the first row, then the second, and so on</a:t>
            </a:r>
            <a:r>
              <a:rPr lang="en-US" sz="2400" dirty="0" smtClean="0"/>
              <a:t>. </a:t>
            </a:r>
          </a:p>
        </p:txBody>
      </p:sp>
      <p:sp>
        <p:nvSpPr>
          <p:cNvPr id="34819" name="Title 1"/>
          <p:cNvSpPr txBox="1">
            <a:spLocks/>
          </p:cNvSpPr>
          <p:nvPr/>
        </p:nvSpPr>
        <p:spPr bwMode="auto">
          <a:xfrm>
            <a:off x="1676400" y="6858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0070C0"/>
                </a:solidFill>
                <a:latin typeface="Calibri" pitchFamily="34" charset="0"/>
              </a:rPr>
              <a:t>GridLayout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438400"/>
            <a:ext cx="7239000" cy="3276600"/>
          </a:xfrm>
        </p:spPr>
        <p:txBody>
          <a:bodyPr/>
          <a:lstStyle/>
          <a:p>
            <a:pPr eaLnBrk="1" hangingPunct="1"/>
            <a:r>
              <a:rPr lang="en-US" sz="1800" b="1" dirty="0" smtClean="0">
                <a:latin typeface="Courier New" pitchFamily="49" charset="0"/>
              </a:rPr>
              <a:t>public </a:t>
            </a:r>
            <a:r>
              <a:rPr lang="en-US" sz="1800" b="1" dirty="0" err="1" smtClean="0">
                <a:latin typeface="Courier New" pitchFamily="49" charset="0"/>
              </a:rPr>
              <a:t>GridLayout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rows,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columns)</a:t>
            </a:r>
            <a:endParaRPr lang="en-US" sz="1800" b="1" i="1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Monotype Sorts"/>
              <a:buNone/>
            </a:pPr>
            <a:r>
              <a:rPr lang="en-US" sz="1800" dirty="0" smtClean="0"/>
              <a:t>	Constructs a new </a:t>
            </a:r>
            <a:r>
              <a:rPr lang="en-US" sz="1800" dirty="0" err="1" smtClean="0">
                <a:latin typeface="Courier New" pitchFamily="49" charset="0"/>
              </a:rPr>
              <a:t>GridLayout</a:t>
            </a:r>
            <a:r>
              <a:rPr lang="en-US" sz="1800" dirty="0" smtClean="0"/>
              <a:t> with the specified number of rows and columns.</a:t>
            </a:r>
          </a:p>
          <a:p>
            <a:pPr eaLnBrk="1" hangingPunct="1"/>
            <a:r>
              <a:rPr lang="en-US" sz="1800" b="1" dirty="0" smtClean="0">
                <a:latin typeface="Courier New" pitchFamily="49" charset="0"/>
              </a:rPr>
              <a:t>public </a:t>
            </a:r>
            <a:r>
              <a:rPr lang="en-US" sz="1800" b="1" dirty="0" err="1" smtClean="0">
                <a:latin typeface="Courier New" pitchFamily="49" charset="0"/>
              </a:rPr>
              <a:t>GridLayout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rows,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columns,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hGap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vGap</a:t>
            </a:r>
            <a:r>
              <a:rPr lang="en-US" sz="18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buFont typeface="Monotype Sorts"/>
              <a:buNone/>
            </a:pPr>
            <a:r>
              <a:rPr lang="en-US" sz="1800" dirty="0" smtClean="0"/>
              <a:t>	Constructs a new </a:t>
            </a:r>
            <a:r>
              <a:rPr lang="en-US" sz="1800" dirty="0" err="1" smtClean="0">
                <a:latin typeface="Courier New" pitchFamily="49" charset="0"/>
              </a:rPr>
              <a:t>GridLayout</a:t>
            </a:r>
            <a:r>
              <a:rPr lang="en-US" sz="1800" dirty="0" smtClean="0"/>
              <a:t> with the specified number of rows and columns, along with specified horizontal and vertical gaps between components</a:t>
            </a:r>
            <a:r>
              <a:rPr lang="en-US" sz="2000" dirty="0" smtClean="0"/>
              <a:t>.</a:t>
            </a:r>
          </a:p>
        </p:txBody>
      </p:sp>
      <p:sp>
        <p:nvSpPr>
          <p:cNvPr id="35843" name="Title 1"/>
          <p:cNvSpPr txBox="1">
            <a:spLocks/>
          </p:cNvSpPr>
          <p:nvPr/>
        </p:nvSpPr>
        <p:spPr bwMode="auto">
          <a:xfrm>
            <a:off x="1676400" y="6858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0070C0"/>
                </a:solidFill>
                <a:latin typeface="Calibri" pitchFamily="34" charset="0"/>
              </a:rPr>
              <a:t>GridLayout Constructors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438400"/>
            <a:ext cx="73914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Rewrite the preceding example using a </a:t>
            </a:r>
            <a:r>
              <a:rPr lang="en-US" sz="2400" dirty="0" err="1"/>
              <a:t>GridLayout</a:t>
            </a:r>
            <a:r>
              <a:rPr lang="en-US" sz="2400" dirty="0"/>
              <a:t> manager instead of a </a:t>
            </a:r>
            <a:r>
              <a:rPr lang="en-US" sz="2400" dirty="0" err="1"/>
              <a:t>FlowLayout</a:t>
            </a:r>
            <a:r>
              <a:rPr lang="en-US" sz="2400" dirty="0"/>
              <a:t> manager.</a:t>
            </a:r>
          </a:p>
        </p:txBody>
      </p:sp>
      <p:sp>
        <p:nvSpPr>
          <p:cNvPr id="36867" name="Rectangle 7"/>
          <p:cNvSpPr>
            <a:spLocks noChangeArrowheads="1"/>
          </p:cNvSpPr>
          <p:nvPr/>
        </p:nvSpPr>
        <p:spPr bwMode="auto">
          <a:xfrm>
            <a:off x="3686175" y="2938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6869" name="Title 1"/>
          <p:cNvSpPr txBox="1">
            <a:spLocks/>
          </p:cNvSpPr>
          <p:nvPr/>
        </p:nvSpPr>
        <p:spPr bwMode="auto">
          <a:xfrm>
            <a:off x="1676400" y="6858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0070C0"/>
                </a:solidFill>
                <a:latin typeface="Calibri" pitchFamily="34" charset="0"/>
              </a:rPr>
              <a:t>GridLayout Exercise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4" y="3581400"/>
            <a:ext cx="331304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286000"/>
            <a:ext cx="7315200" cy="16764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Divides the </a:t>
            </a:r>
            <a:r>
              <a:rPr lang="en-US" sz="2400" b="1" dirty="0"/>
              <a:t>container into five areas</a:t>
            </a:r>
            <a:r>
              <a:rPr lang="en-US" sz="2400" b="1" dirty="0" smtClean="0"/>
              <a:t>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 smtClean="0"/>
              <a:t>East</a:t>
            </a:r>
            <a:r>
              <a:rPr lang="en-US" sz="2000" dirty="0"/>
              <a:t>, South, West, North, and Center</a:t>
            </a:r>
            <a:r>
              <a:rPr lang="en-US" sz="2000" dirty="0" smtClean="0"/>
              <a:t>.  </a:t>
            </a:r>
            <a:endParaRPr lang="en-US" sz="2000" dirty="0"/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 smtClean="0"/>
              <a:t>Components are added using the add method.</a:t>
            </a:r>
          </a:p>
        </p:txBody>
      </p:sp>
      <p:sp>
        <p:nvSpPr>
          <p:cNvPr id="37891" name="Rectangle 10"/>
          <p:cNvSpPr>
            <a:spLocks noChangeArrowheads="1"/>
          </p:cNvSpPr>
          <p:nvPr/>
        </p:nvSpPr>
        <p:spPr bwMode="auto">
          <a:xfrm>
            <a:off x="2438400" y="3429000"/>
            <a:ext cx="6172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b="1" dirty="0">
                <a:latin typeface="Courier New" pitchFamily="49" charset="0"/>
              </a:rPr>
              <a:t>add(Component, constraint</a:t>
            </a:r>
            <a:r>
              <a:rPr lang="en-US" b="1" dirty="0" smtClean="0">
                <a:latin typeface="Courier New" pitchFamily="49" charset="0"/>
              </a:rPr>
              <a:t>)</a:t>
            </a:r>
            <a:r>
              <a:rPr lang="en-US" b="1" dirty="0" smtClean="0">
                <a:latin typeface="Calibri" pitchFamily="34" charset="0"/>
              </a:rPr>
              <a:t>,where </a:t>
            </a:r>
            <a:r>
              <a:rPr lang="en-US" b="1" dirty="0">
                <a:latin typeface="Courier New" pitchFamily="49" charset="0"/>
              </a:rPr>
              <a:t>constraint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is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dirty="0" err="1" smtClean="0">
                <a:latin typeface="Courier New" pitchFamily="49" charset="0"/>
              </a:rPr>
              <a:t>BorderLayout.EAST</a:t>
            </a:r>
            <a:r>
              <a:rPr lang="en-US" dirty="0">
                <a:latin typeface="Calibri" pitchFamily="34" charset="0"/>
              </a:rPr>
              <a:t>.</a:t>
            </a:r>
            <a:endParaRPr lang="en-US" dirty="0" smtClean="0">
              <a:latin typeface="Calibri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dirty="0" err="1" smtClean="0">
                <a:latin typeface="Courier New" pitchFamily="49" charset="0"/>
              </a:rPr>
              <a:t>BorderLayout.SOUTH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dirty="0" err="1" smtClean="0">
                <a:latin typeface="Courier New" pitchFamily="49" charset="0"/>
              </a:rPr>
              <a:t>BorderLayout.WEST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dirty="0" err="1" smtClean="0">
                <a:latin typeface="Courier New" pitchFamily="49" charset="0"/>
              </a:rPr>
              <a:t>BorderLayout.NORTH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en-US" dirty="0" err="1" smtClean="0">
                <a:latin typeface="Courier New" pitchFamily="49" charset="0"/>
              </a:rPr>
              <a:t>BorderLayout.CENTER</a:t>
            </a:r>
            <a:r>
              <a:rPr lang="en-US" dirty="0">
                <a:latin typeface="Calibri" pitchFamily="34" charset="0"/>
              </a:rPr>
              <a:t>.</a:t>
            </a:r>
            <a:r>
              <a:rPr lang="en-US" sz="2000" dirty="0">
                <a:latin typeface="Calibri" pitchFamily="34" charset="0"/>
              </a:rPr>
              <a:t> </a:t>
            </a:r>
          </a:p>
        </p:txBody>
      </p:sp>
      <p:sp>
        <p:nvSpPr>
          <p:cNvPr id="37893" name="Title 1"/>
          <p:cNvSpPr txBox="1">
            <a:spLocks/>
          </p:cNvSpPr>
          <p:nvPr/>
        </p:nvSpPr>
        <p:spPr bwMode="auto">
          <a:xfrm>
            <a:off x="1676400" y="6858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0070C0"/>
                </a:solidFill>
                <a:latin typeface="Calibri" pitchFamily="34" charset="0"/>
              </a:rPr>
              <a:t>BorderLayout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4114800"/>
            <a:ext cx="30861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133600" y="3124200"/>
            <a:ext cx="5867400" cy="76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dirty="0">
                <a:solidFill>
                  <a:srgbClr val="0070C0"/>
                </a:solidFill>
              </a:rPr>
              <a:t>Class Font and </a:t>
            </a:r>
            <a:r>
              <a:rPr lang="en-US" sz="4400" b="1" dirty="0" smtClean="0">
                <a:solidFill>
                  <a:srgbClr val="0070C0"/>
                </a:solidFill>
              </a:rPr>
              <a:t>Color</a:t>
            </a:r>
          </a:p>
        </p:txBody>
      </p:sp>
    </p:spTree>
    <p:extLst>
      <p:ext uri="{BB962C8B-B14F-4D97-AF65-F5344CB8AC3E}">
        <p14:creationId xmlns:p14="http://schemas.microsoft.com/office/powerpoint/2010/main" val="300511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438400"/>
            <a:ext cx="7315200" cy="2438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Used to set </a:t>
            </a:r>
            <a:r>
              <a:rPr lang="en-US" sz="2400" dirty="0"/>
              <a:t>colors for GUI </a:t>
            </a:r>
            <a:r>
              <a:rPr lang="en-US" sz="2400" dirty="0" smtClean="0"/>
              <a:t>components.</a:t>
            </a:r>
          </a:p>
          <a:p>
            <a:r>
              <a:rPr lang="en-US" sz="2400" dirty="0"/>
              <a:t>Colors </a:t>
            </a:r>
            <a:r>
              <a:rPr lang="en-US" sz="2400" dirty="0" smtClean="0"/>
              <a:t>are made </a:t>
            </a:r>
            <a:r>
              <a:rPr lang="en-US" sz="2400" dirty="0"/>
              <a:t>of red, green, and </a:t>
            </a:r>
            <a:r>
              <a:rPr lang="en-US" sz="2400" dirty="0" smtClean="0"/>
              <a:t>blue: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each represented by an 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dirty="0" smtClean="0"/>
              <a:t>ranging </a:t>
            </a:r>
            <a:r>
              <a:rPr lang="en-US" sz="2000" dirty="0"/>
              <a:t>from </a:t>
            </a:r>
            <a:r>
              <a:rPr lang="en-US" sz="2000" b="1" dirty="0"/>
              <a:t>0 </a:t>
            </a:r>
            <a:r>
              <a:rPr lang="en-US" sz="2000" dirty="0"/>
              <a:t>(darkest shade) to </a:t>
            </a:r>
            <a:r>
              <a:rPr lang="en-US" sz="2000" b="1" dirty="0"/>
              <a:t>255 </a:t>
            </a:r>
            <a:r>
              <a:rPr lang="en-US" sz="2000" dirty="0"/>
              <a:t>(lightest shade). </a:t>
            </a:r>
            <a:endParaRPr lang="en-US" sz="2000" dirty="0" smtClean="0"/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This </a:t>
            </a:r>
            <a:r>
              <a:rPr lang="en-US" sz="2000" dirty="0"/>
              <a:t>is known as the </a:t>
            </a:r>
            <a:r>
              <a:rPr lang="en-US" sz="2000" b="1" i="1" dirty="0" smtClean="0"/>
              <a:t>RGB model</a:t>
            </a:r>
            <a:r>
              <a:rPr lang="en-US" sz="2000" i="1" dirty="0" smtClean="0"/>
              <a:t>.</a:t>
            </a:r>
            <a:endParaRPr lang="en-US" sz="2000" dirty="0" smtClean="0"/>
          </a:p>
        </p:txBody>
      </p:sp>
      <p:sp>
        <p:nvSpPr>
          <p:cNvPr id="34819" name="Title 1"/>
          <p:cNvSpPr txBox="1">
            <a:spLocks/>
          </p:cNvSpPr>
          <p:nvPr/>
        </p:nvSpPr>
        <p:spPr bwMode="auto">
          <a:xfrm>
            <a:off x="1676400" y="6858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000" b="1" dirty="0" smtClean="0">
                <a:solidFill>
                  <a:srgbClr val="0070C0"/>
                </a:solidFill>
                <a:latin typeface="Calibri" pitchFamily="34" charset="0"/>
              </a:rPr>
              <a:t>Color Class</a:t>
            </a:r>
            <a:endParaRPr lang="en-US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08750"/>
            <a:ext cx="1143000" cy="3238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6-</a:t>
            </a:r>
            <a:fld id="{C44F58B7-8CE2-44BF-9685-9B38B1604E02}" type="slidenum">
              <a:rPr lang="en-US" smtClean="0"/>
              <a:pPr algn="ctr"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60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FCI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BFCI</Template>
  <TotalTime>1027</TotalTime>
  <Words>924</Words>
  <Application>Microsoft Office PowerPoint</Application>
  <PresentationFormat>On-screen Show (4:3)</PresentationFormat>
  <Paragraphs>194</Paragraphs>
  <Slides>37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BFCI</vt:lpstr>
      <vt:lpstr>Microsoft Word Picture</vt:lpstr>
      <vt:lpstr>GUI Basics-part2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  <vt:lpstr>Thanks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 Basics</dc:title>
  <dc:creator>lamiaa</dc:creator>
  <cp:lastModifiedBy>mufic</cp:lastModifiedBy>
  <cp:revision>270</cp:revision>
  <dcterms:created xsi:type="dcterms:W3CDTF">2010-04-25T18:11:00Z</dcterms:created>
  <dcterms:modified xsi:type="dcterms:W3CDTF">2013-12-19T02:27:14Z</dcterms:modified>
</cp:coreProperties>
</file>